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3"/>
  </p:notesMasterIdLst>
  <p:sldIdLst>
    <p:sldId id="256" r:id="rId2"/>
    <p:sldId id="283" r:id="rId3"/>
    <p:sldId id="284" r:id="rId4"/>
    <p:sldId id="285" r:id="rId5"/>
    <p:sldId id="286" r:id="rId6"/>
    <p:sldId id="287" r:id="rId7"/>
    <p:sldId id="288" r:id="rId8"/>
    <p:sldId id="289" r:id="rId9"/>
    <p:sldId id="290" r:id="rId10"/>
    <p:sldId id="291" r:id="rId11"/>
    <p:sldId id="292" r:id="rId12"/>
    <p:sldId id="351" r:id="rId13"/>
    <p:sldId id="293" r:id="rId14"/>
    <p:sldId id="294" r:id="rId15"/>
    <p:sldId id="295" r:id="rId16"/>
    <p:sldId id="296" r:id="rId17"/>
    <p:sldId id="297" r:id="rId18"/>
    <p:sldId id="298" r:id="rId19"/>
    <p:sldId id="299" r:id="rId20"/>
    <p:sldId id="300" r:id="rId21"/>
    <p:sldId id="301" r:id="rId22"/>
    <p:sldId id="302" r:id="rId23"/>
    <p:sldId id="303" r:id="rId24"/>
    <p:sldId id="304" r:id="rId25"/>
    <p:sldId id="305" r:id="rId26"/>
    <p:sldId id="306" r:id="rId27"/>
    <p:sldId id="307" r:id="rId28"/>
    <p:sldId id="308" r:id="rId29"/>
    <p:sldId id="309" r:id="rId30"/>
    <p:sldId id="352" r:id="rId31"/>
    <p:sldId id="310" r:id="rId32"/>
    <p:sldId id="311" r:id="rId33"/>
    <p:sldId id="312" r:id="rId34"/>
    <p:sldId id="313" r:id="rId35"/>
    <p:sldId id="314"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328" r:id="rId50"/>
    <p:sldId id="329" r:id="rId51"/>
    <p:sldId id="330" r:id="rId52"/>
    <p:sldId id="331" r:id="rId53"/>
    <p:sldId id="332" r:id="rId54"/>
    <p:sldId id="333" r:id="rId55"/>
    <p:sldId id="334" r:id="rId56"/>
    <p:sldId id="362" r:id="rId57"/>
    <p:sldId id="361" r:id="rId58"/>
    <p:sldId id="360" r:id="rId59"/>
    <p:sldId id="359" r:id="rId60"/>
    <p:sldId id="358" r:id="rId61"/>
    <p:sldId id="357" r:id="rId62"/>
    <p:sldId id="356" r:id="rId63"/>
    <p:sldId id="355" r:id="rId64"/>
    <p:sldId id="354" r:id="rId65"/>
    <p:sldId id="353" r:id="rId66"/>
    <p:sldId id="336" r:id="rId67"/>
    <p:sldId id="337" r:id="rId68"/>
    <p:sldId id="338" r:id="rId69"/>
    <p:sldId id="339" r:id="rId70"/>
    <p:sldId id="340" r:id="rId71"/>
    <p:sldId id="341" r:id="rId72"/>
    <p:sldId id="342" r:id="rId73"/>
    <p:sldId id="343" r:id="rId74"/>
    <p:sldId id="344" r:id="rId75"/>
    <p:sldId id="345" r:id="rId76"/>
    <p:sldId id="346" r:id="rId77"/>
    <p:sldId id="347" r:id="rId78"/>
    <p:sldId id="348" r:id="rId79"/>
    <p:sldId id="349" r:id="rId80"/>
    <p:sldId id="350" r:id="rId81"/>
    <p:sldId id="282" r:id="rId8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5"/>
    <p:restoredTop sz="95728"/>
  </p:normalViewPr>
  <p:slideViewPr>
    <p:cSldViewPr snapToGrid="0" snapToObjects="1">
      <p:cViewPr varScale="1">
        <p:scale>
          <a:sx n="104" d="100"/>
          <a:sy n="104" d="100"/>
        </p:scale>
        <p:origin x="17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D4A28A-7721-F64C-B123-832430C09039}" type="datetimeFigureOut">
              <a:rPr lang="en-TW" smtClean="0"/>
              <a:t>1/5/22</a:t>
            </a:fld>
            <a:endParaRPr lang="en-TW"/>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0EAC83-1B96-0C4A-9DD5-6B6639F8F369}" type="slidenum">
              <a:rPr lang="en-TW" smtClean="0"/>
              <a:t>‹#›</a:t>
            </a:fld>
            <a:endParaRPr lang="en-TW"/>
          </a:p>
        </p:txBody>
      </p:sp>
    </p:spTree>
    <p:extLst>
      <p:ext uri="{BB962C8B-B14F-4D97-AF65-F5344CB8AC3E}">
        <p14:creationId xmlns:p14="http://schemas.microsoft.com/office/powerpoint/2010/main" val="2166626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6F0EAC83-1B96-0C4A-9DD5-6B6639F8F369}" type="slidenum">
              <a:rPr lang="en-TW" smtClean="0"/>
              <a:t>2</a:t>
            </a:fld>
            <a:endParaRPr lang="en-TW"/>
          </a:p>
        </p:txBody>
      </p:sp>
    </p:spTree>
    <p:extLst>
      <p:ext uri="{BB962C8B-B14F-4D97-AF65-F5344CB8AC3E}">
        <p14:creationId xmlns:p14="http://schemas.microsoft.com/office/powerpoint/2010/main" val="3420664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6F0EAC83-1B96-0C4A-9DD5-6B6639F8F369}" type="slidenum">
              <a:rPr lang="en-TW" smtClean="0"/>
              <a:t>15</a:t>
            </a:fld>
            <a:endParaRPr lang="en-TW"/>
          </a:p>
        </p:txBody>
      </p:sp>
    </p:spTree>
    <p:extLst>
      <p:ext uri="{BB962C8B-B14F-4D97-AF65-F5344CB8AC3E}">
        <p14:creationId xmlns:p14="http://schemas.microsoft.com/office/powerpoint/2010/main" val="2546483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6F0EAC83-1B96-0C4A-9DD5-6B6639F8F369}" type="slidenum">
              <a:rPr lang="en-TW" smtClean="0"/>
              <a:t>16</a:t>
            </a:fld>
            <a:endParaRPr lang="en-TW"/>
          </a:p>
        </p:txBody>
      </p:sp>
    </p:spTree>
    <p:extLst>
      <p:ext uri="{BB962C8B-B14F-4D97-AF65-F5344CB8AC3E}">
        <p14:creationId xmlns:p14="http://schemas.microsoft.com/office/powerpoint/2010/main" val="1706391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FBBDE2-1F07-324D-B982-01C59B1DC6D5}" type="datetime1">
              <a:rPr lang="en-US" smtClean="0"/>
              <a:t>1/5/22</a:t>
            </a:fld>
            <a:endParaRPr lang="en-TW"/>
          </a:p>
        </p:txBody>
      </p:sp>
      <p:sp>
        <p:nvSpPr>
          <p:cNvPr id="5" name="Footer Placeholder 4"/>
          <p:cNvSpPr>
            <a:spLocks noGrp="1"/>
          </p:cNvSpPr>
          <p:nvPr>
            <p:ph type="ftr" sz="quarter" idx="11"/>
          </p:nvPr>
        </p:nvSpPr>
        <p:spPr/>
        <p:txBody>
          <a:bodyPr/>
          <a:lstStyle/>
          <a:p>
            <a:endParaRPr lang="en-TW"/>
          </a:p>
        </p:txBody>
      </p:sp>
      <p:sp>
        <p:nvSpPr>
          <p:cNvPr id="6" name="Slide Number Placeholder 5"/>
          <p:cNvSpPr>
            <a:spLocks noGrp="1"/>
          </p:cNvSpPr>
          <p:nvPr>
            <p:ph type="sldNum" sz="quarter" idx="12"/>
          </p:nvPr>
        </p:nvSpPr>
        <p:spPr>
          <a:xfrm>
            <a:off x="6972300" y="6357622"/>
            <a:ext cx="2057400" cy="365125"/>
          </a:xfrm>
        </p:spPr>
        <p:txBody>
          <a:bodyPr/>
          <a:lstStyle>
            <a:lvl1pPr>
              <a:defRPr b="1"/>
            </a:lvl1pPr>
          </a:lstStyle>
          <a:p>
            <a:fld id="{14B373FC-FF3A-C64D-BE97-055D2267A4A7}" type="slidenum">
              <a:rPr lang="en-TW" smtClean="0"/>
              <a:pPr/>
              <a:t>‹#›</a:t>
            </a:fld>
            <a:endParaRPr lang="en-TW" dirty="0"/>
          </a:p>
        </p:txBody>
      </p:sp>
    </p:spTree>
    <p:extLst>
      <p:ext uri="{BB962C8B-B14F-4D97-AF65-F5344CB8AC3E}">
        <p14:creationId xmlns:p14="http://schemas.microsoft.com/office/powerpoint/2010/main" val="1019680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72767E-042F-4949-9A09-DE3A3EF3CB94}" type="datetime1">
              <a:rPr lang="en-US" smtClean="0"/>
              <a:t>1/5/22</a:t>
            </a:fld>
            <a:endParaRPr lang="en-TW"/>
          </a:p>
        </p:txBody>
      </p:sp>
      <p:sp>
        <p:nvSpPr>
          <p:cNvPr id="5" name="Footer Placeholder 4"/>
          <p:cNvSpPr>
            <a:spLocks noGrp="1"/>
          </p:cNvSpPr>
          <p:nvPr>
            <p:ph type="ftr" sz="quarter" idx="11"/>
          </p:nvPr>
        </p:nvSpPr>
        <p:spPr/>
        <p:txBody>
          <a:bodyPr/>
          <a:lstStyle/>
          <a:p>
            <a:endParaRPr lang="en-TW"/>
          </a:p>
        </p:txBody>
      </p:sp>
      <p:sp>
        <p:nvSpPr>
          <p:cNvPr id="6" name="Slide Number Placeholder 5"/>
          <p:cNvSpPr>
            <a:spLocks noGrp="1"/>
          </p:cNvSpPr>
          <p:nvPr>
            <p:ph type="sldNum" sz="quarter" idx="12"/>
          </p:nvPr>
        </p:nvSpPr>
        <p:spPr/>
        <p:txBody>
          <a:bodyPr/>
          <a:lstStyle/>
          <a:p>
            <a:fld id="{14B373FC-FF3A-C64D-BE97-055D2267A4A7}" type="slidenum">
              <a:rPr lang="en-TW" smtClean="0"/>
              <a:t>‹#›</a:t>
            </a:fld>
            <a:endParaRPr lang="en-TW"/>
          </a:p>
        </p:txBody>
      </p:sp>
    </p:spTree>
    <p:extLst>
      <p:ext uri="{BB962C8B-B14F-4D97-AF65-F5344CB8AC3E}">
        <p14:creationId xmlns:p14="http://schemas.microsoft.com/office/powerpoint/2010/main" val="433736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B5268F-4376-124D-97DE-C6F9FB49F258}" type="datetime1">
              <a:rPr lang="en-US" smtClean="0"/>
              <a:t>1/5/22</a:t>
            </a:fld>
            <a:endParaRPr lang="en-TW"/>
          </a:p>
        </p:txBody>
      </p:sp>
      <p:sp>
        <p:nvSpPr>
          <p:cNvPr id="5" name="Footer Placeholder 4"/>
          <p:cNvSpPr>
            <a:spLocks noGrp="1"/>
          </p:cNvSpPr>
          <p:nvPr>
            <p:ph type="ftr" sz="quarter" idx="11"/>
          </p:nvPr>
        </p:nvSpPr>
        <p:spPr/>
        <p:txBody>
          <a:bodyPr/>
          <a:lstStyle/>
          <a:p>
            <a:endParaRPr lang="en-TW"/>
          </a:p>
        </p:txBody>
      </p:sp>
      <p:sp>
        <p:nvSpPr>
          <p:cNvPr id="6" name="Slide Number Placeholder 5"/>
          <p:cNvSpPr>
            <a:spLocks noGrp="1"/>
          </p:cNvSpPr>
          <p:nvPr>
            <p:ph type="sldNum" sz="quarter" idx="12"/>
          </p:nvPr>
        </p:nvSpPr>
        <p:spPr/>
        <p:txBody>
          <a:bodyPr/>
          <a:lstStyle/>
          <a:p>
            <a:fld id="{14B373FC-FF3A-C64D-BE97-055D2267A4A7}" type="slidenum">
              <a:rPr lang="en-TW" smtClean="0"/>
              <a:t>‹#›</a:t>
            </a:fld>
            <a:endParaRPr lang="en-TW"/>
          </a:p>
        </p:txBody>
      </p:sp>
    </p:spTree>
    <p:extLst>
      <p:ext uri="{BB962C8B-B14F-4D97-AF65-F5344CB8AC3E}">
        <p14:creationId xmlns:p14="http://schemas.microsoft.com/office/powerpoint/2010/main" val="1100256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1662" y="136524"/>
            <a:ext cx="8660675" cy="843191"/>
          </a:xfrm>
        </p:spPr>
        <p:txBody>
          <a:bodyPr/>
          <a:lstStyle/>
          <a:p>
            <a:r>
              <a:rPr lang="en-US"/>
              <a:t>Click to edit Master title style</a:t>
            </a:r>
            <a:endParaRPr lang="en-US" dirty="0"/>
          </a:p>
        </p:txBody>
      </p:sp>
      <p:sp>
        <p:nvSpPr>
          <p:cNvPr id="3" name="Content Placeholder 2"/>
          <p:cNvSpPr>
            <a:spLocks noGrp="1"/>
          </p:cNvSpPr>
          <p:nvPr>
            <p:ph idx="1"/>
          </p:nvPr>
        </p:nvSpPr>
        <p:spPr>
          <a:xfrm>
            <a:off x="241662" y="1149530"/>
            <a:ext cx="8660674" cy="54602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E1C4F9-7826-BC4B-9646-62CC3E8170CD}" type="datetime1">
              <a:rPr lang="en-US" smtClean="0"/>
              <a:t>1/5/22</a:t>
            </a:fld>
            <a:endParaRPr lang="en-TW"/>
          </a:p>
        </p:txBody>
      </p:sp>
      <p:sp>
        <p:nvSpPr>
          <p:cNvPr id="5" name="Footer Placeholder 4"/>
          <p:cNvSpPr>
            <a:spLocks noGrp="1"/>
          </p:cNvSpPr>
          <p:nvPr>
            <p:ph type="ftr" sz="quarter" idx="11"/>
          </p:nvPr>
        </p:nvSpPr>
        <p:spPr/>
        <p:txBody>
          <a:bodyPr/>
          <a:lstStyle/>
          <a:p>
            <a:endParaRPr lang="en-TW"/>
          </a:p>
        </p:txBody>
      </p:sp>
      <p:sp>
        <p:nvSpPr>
          <p:cNvPr id="6" name="Slide Number Placeholder 5"/>
          <p:cNvSpPr>
            <a:spLocks noGrp="1"/>
          </p:cNvSpPr>
          <p:nvPr>
            <p:ph type="sldNum" sz="quarter" idx="12"/>
          </p:nvPr>
        </p:nvSpPr>
        <p:spPr>
          <a:xfrm>
            <a:off x="6941276" y="6356351"/>
            <a:ext cx="2057400" cy="365125"/>
          </a:xfrm>
        </p:spPr>
        <p:txBody>
          <a:bodyPr/>
          <a:lstStyle/>
          <a:p>
            <a:fld id="{14B373FC-FF3A-C64D-BE97-055D2267A4A7}" type="slidenum">
              <a:rPr lang="en-TW" smtClean="0"/>
              <a:t>‹#›</a:t>
            </a:fld>
            <a:endParaRPr lang="en-TW"/>
          </a:p>
        </p:txBody>
      </p:sp>
    </p:spTree>
    <p:extLst>
      <p:ext uri="{BB962C8B-B14F-4D97-AF65-F5344CB8AC3E}">
        <p14:creationId xmlns:p14="http://schemas.microsoft.com/office/powerpoint/2010/main" val="1940574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A8E75A-342C-2B41-BF7A-902C48D0504D}" type="datetime1">
              <a:rPr lang="en-US" smtClean="0"/>
              <a:t>1/5/22</a:t>
            </a:fld>
            <a:endParaRPr lang="en-TW"/>
          </a:p>
        </p:txBody>
      </p:sp>
      <p:sp>
        <p:nvSpPr>
          <p:cNvPr id="5" name="Footer Placeholder 4"/>
          <p:cNvSpPr>
            <a:spLocks noGrp="1"/>
          </p:cNvSpPr>
          <p:nvPr>
            <p:ph type="ftr" sz="quarter" idx="11"/>
          </p:nvPr>
        </p:nvSpPr>
        <p:spPr/>
        <p:txBody>
          <a:bodyPr/>
          <a:lstStyle/>
          <a:p>
            <a:endParaRPr lang="en-TW"/>
          </a:p>
        </p:txBody>
      </p:sp>
      <p:sp>
        <p:nvSpPr>
          <p:cNvPr id="6" name="Slide Number Placeholder 5"/>
          <p:cNvSpPr>
            <a:spLocks noGrp="1"/>
          </p:cNvSpPr>
          <p:nvPr>
            <p:ph type="sldNum" sz="quarter" idx="12"/>
          </p:nvPr>
        </p:nvSpPr>
        <p:spPr/>
        <p:txBody>
          <a:bodyPr/>
          <a:lstStyle/>
          <a:p>
            <a:fld id="{14B373FC-FF3A-C64D-BE97-055D2267A4A7}" type="slidenum">
              <a:rPr lang="en-TW" smtClean="0"/>
              <a:t>‹#›</a:t>
            </a:fld>
            <a:endParaRPr lang="en-TW"/>
          </a:p>
        </p:txBody>
      </p:sp>
    </p:spTree>
    <p:extLst>
      <p:ext uri="{BB962C8B-B14F-4D97-AF65-F5344CB8AC3E}">
        <p14:creationId xmlns:p14="http://schemas.microsoft.com/office/powerpoint/2010/main" val="885434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54E5EB-F1DF-2C4B-9CD8-3B36810FC42C}" type="datetime1">
              <a:rPr lang="en-US" smtClean="0"/>
              <a:t>1/5/22</a:t>
            </a:fld>
            <a:endParaRPr lang="en-TW"/>
          </a:p>
        </p:txBody>
      </p:sp>
      <p:sp>
        <p:nvSpPr>
          <p:cNvPr id="6" name="Footer Placeholder 5"/>
          <p:cNvSpPr>
            <a:spLocks noGrp="1"/>
          </p:cNvSpPr>
          <p:nvPr>
            <p:ph type="ftr" sz="quarter" idx="11"/>
          </p:nvPr>
        </p:nvSpPr>
        <p:spPr/>
        <p:txBody>
          <a:bodyPr/>
          <a:lstStyle/>
          <a:p>
            <a:endParaRPr lang="en-TW"/>
          </a:p>
        </p:txBody>
      </p:sp>
      <p:sp>
        <p:nvSpPr>
          <p:cNvPr id="7" name="Slide Number Placeholder 6"/>
          <p:cNvSpPr>
            <a:spLocks noGrp="1"/>
          </p:cNvSpPr>
          <p:nvPr>
            <p:ph type="sldNum" sz="quarter" idx="12"/>
          </p:nvPr>
        </p:nvSpPr>
        <p:spPr/>
        <p:txBody>
          <a:bodyPr/>
          <a:lstStyle/>
          <a:p>
            <a:fld id="{14B373FC-FF3A-C64D-BE97-055D2267A4A7}" type="slidenum">
              <a:rPr lang="en-TW" smtClean="0"/>
              <a:t>‹#›</a:t>
            </a:fld>
            <a:endParaRPr lang="en-TW"/>
          </a:p>
        </p:txBody>
      </p:sp>
    </p:spTree>
    <p:extLst>
      <p:ext uri="{BB962C8B-B14F-4D97-AF65-F5344CB8AC3E}">
        <p14:creationId xmlns:p14="http://schemas.microsoft.com/office/powerpoint/2010/main" val="3290079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71898E-B0AD-A749-977B-D1E10CC6B42E}" type="datetime1">
              <a:rPr lang="en-US" smtClean="0"/>
              <a:t>1/5/22</a:t>
            </a:fld>
            <a:endParaRPr lang="en-TW"/>
          </a:p>
        </p:txBody>
      </p:sp>
      <p:sp>
        <p:nvSpPr>
          <p:cNvPr id="8" name="Footer Placeholder 7"/>
          <p:cNvSpPr>
            <a:spLocks noGrp="1"/>
          </p:cNvSpPr>
          <p:nvPr>
            <p:ph type="ftr" sz="quarter" idx="11"/>
          </p:nvPr>
        </p:nvSpPr>
        <p:spPr/>
        <p:txBody>
          <a:bodyPr/>
          <a:lstStyle/>
          <a:p>
            <a:endParaRPr lang="en-TW"/>
          </a:p>
        </p:txBody>
      </p:sp>
      <p:sp>
        <p:nvSpPr>
          <p:cNvPr id="9" name="Slide Number Placeholder 8"/>
          <p:cNvSpPr>
            <a:spLocks noGrp="1"/>
          </p:cNvSpPr>
          <p:nvPr>
            <p:ph type="sldNum" sz="quarter" idx="12"/>
          </p:nvPr>
        </p:nvSpPr>
        <p:spPr/>
        <p:txBody>
          <a:bodyPr/>
          <a:lstStyle/>
          <a:p>
            <a:fld id="{14B373FC-FF3A-C64D-BE97-055D2267A4A7}" type="slidenum">
              <a:rPr lang="en-TW" smtClean="0"/>
              <a:t>‹#›</a:t>
            </a:fld>
            <a:endParaRPr lang="en-TW"/>
          </a:p>
        </p:txBody>
      </p:sp>
    </p:spTree>
    <p:extLst>
      <p:ext uri="{BB962C8B-B14F-4D97-AF65-F5344CB8AC3E}">
        <p14:creationId xmlns:p14="http://schemas.microsoft.com/office/powerpoint/2010/main" val="3253463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376E29-885F-5A41-8819-F82CFA759422}" type="datetime1">
              <a:rPr lang="en-US" smtClean="0"/>
              <a:t>1/5/22</a:t>
            </a:fld>
            <a:endParaRPr lang="en-TW"/>
          </a:p>
        </p:txBody>
      </p:sp>
      <p:sp>
        <p:nvSpPr>
          <p:cNvPr id="4" name="Footer Placeholder 3"/>
          <p:cNvSpPr>
            <a:spLocks noGrp="1"/>
          </p:cNvSpPr>
          <p:nvPr>
            <p:ph type="ftr" sz="quarter" idx="11"/>
          </p:nvPr>
        </p:nvSpPr>
        <p:spPr/>
        <p:txBody>
          <a:bodyPr/>
          <a:lstStyle/>
          <a:p>
            <a:endParaRPr lang="en-TW"/>
          </a:p>
        </p:txBody>
      </p:sp>
      <p:sp>
        <p:nvSpPr>
          <p:cNvPr id="5" name="Slide Number Placeholder 4"/>
          <p:cNvSpPr>
            <a:spLocks noGrp="1"/>
          </p:cNvSpPr>
          <p:nvPr>
            <p:ph type="sldNum" sz="quarter" idx="12"/>
          </p:nvPr>
        </p:nvSpPr>
        <p:spPr/>
        <p:txBody>
          <a:bodyPr/>
          <a:lstStyle/>
          <a:p>
            <a:fld id="{14B373FC-FF3A-C64D-BE97-055D2267A4A7}" type="slidenum">
              <a:rPr lang="en-TW" smtClean="0"/>
              <a:t>‹#›</a:t>
            </a:fld>
            <a:endParaRPr lang="en-TW"/>
          </a:p>
        </p:txBody>
      </p:sp>
    </p:spTree>
    <p:extLst>
      <p:ext uri="{BB962C8B-B14F-4D97-AF65-F5344CB8AC3E}">
        <p14:creationId xmlns:p14="http://schemas.microsoft.com/office/powerpoint/2010/main" val="3384955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918F63-80A5-8340-B996-3996185D321C}" type="datetime1">
              <a:rPr lang="en-US" smtClean="0"/>
              <a:t>1/5/22</a:t>
            </a:fld>
            <a:endParaRPr lang="en-TW"/>
          </a:p>
        </p:txBody>
      </p:sp>
      <p:sp>
        <p:nvSpPr>
          <p:cNvPr id="3" name="Footer Placeholder 2"/>
          <p:cNvSpPr>
            <a:spLocks noGrp="1"/>
          </p:cNvSpPr>
          <p:nvPr>
            <p:ph type="ftr" sz="quarter" idx="11"/>
          </p:nvPr>
        </p:nvSpPr>
        <p:spPr/>
        <p:txBody>
          <a:bodyPr/>
          <a:lstStyle/>
          <a:p>
            <a:endParaRPr lang="en-TW"/>
          </a:p>
        </p:txBody>
      </p:sp>
      <p:sp>
        <p:nvSpPr>
          <p:cNvPr id="4" name="Slide Number Placeholder 3"/>
          <p:cNvSpPr>
            <a:spLocks noGrp="1"/>
          </p:cNvSpPr>
          <p:nvPr>
            <p:ph type="sldNum" sz="quarter" idx="12"/>
          </p:nvPr>
        </p:nvSpPr>
        <p:spPr/>
        <p:txBody>
          <a:bodyPr/>
          <a:lstStyle/>
          <a:p>
            <a:fld id="{14B373FC-FF3A-C64D-BE97-055D2267A4A7}" type="slidenum">
              <a:rPr lang="en-TW" smtClean="0"/>
              <a:t>‹#›</a:t>
            </a:fld>
            <a:endParaRPr lang="en-TW"/>
          </a:p>
        </p:txBody>
      </p:sp>
    </p:spTree>
    <p:extLst>
      <p:ext uri="{BB962C8B-B14F-4D97-AF65-F5344CB8AC3E}">
        <p14:creationId xmlns:p14="http://schemas.microsoft.com/office/powerpoint/2010/main" val="1591814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3FB0C6-54DE-B149-9851-D77BEA7C0A0D}" type="datetime1">
              <a:rPr lang="en-US" smtClean="0"/>
              <a:t>1/5/22</a:t>
            </a:fld>
            <a:endParaRPr lang="en-TW"/>
          </a:p>
        </p:txBody>
      </p:sp>
      <p:sp>
        <p:nvSpPr>
          <p:cNvPr id="6" name="Footer Placeholder 5"/>
          <p:cNvSpPr>
            <a:spLocks noGrp="1"/>
          </p:cNvSpPr>
          <p:nvPr>
            <p:ph type="ftr" sz="quarter" idx="11"/>
          </p:nvPr>
        </p:nvSpPr>
        <p:spPr/>
        <p:txBody>
          <a:bodyPr/>
          <a:lstStyle/>
          <a:p>
            <a:endParaRPr lang="en-TW"/>
          </a:p>
        </p:txBody>
      </p:sp>
      <p:sp>
        <p:nvSpPr>
          <p:cNvPr id="7" name="Slide Number Placeholder 6"/>
          <p:cNvSpPr>
            <a:spLocks noGrp="1"/>
          </p:cNvSpPr>
          <p:nvPr>
            <p:ph type="sldNum" sz="quarter" idx="12"/>
          </p:nvPr>
        </p:nvSpPr>
        <p:spPr/>
        <p:txBody>
          <a:bodyPr/>
          <a:lstStyle/>
          <a:p>
            <a:fld id="{14B373FC-FF3A-C64D-BE97-055D2267A4A7}" type="slidenum">
              <a:rPr lang="en-TW" smtClean="0"/>
              <a:t>‹#›</a:t>
            </a:fld>
            <a:endParaRPr lang="en-TW"/>
          </a:p>
        </p:txBody>
      </p:sp>
    </p:spTree>
    <p:extLst>
      <p:ext uri="{BB962C8B-B14F-4D97-AF65-F5344CB8AC3E}">
        <p14:creationId xmlns:p14="http://schemas.microsoft.com/office/powerpoint/2010/main" val="1007904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B1AAD0-F7EF-B54D-ACE9-3FDA9D8EDA8E}" type="datetime1">
              <a:rPr lang="en-US" smtClean="0"/>
              <a:t>1/5/22</a:t>
            </a:fld>
            <a:endParaRPr lang="en-TW"/>
          </a:p>
        </p:txBody>
      </p:sp>
      <p:sp>
        <p:nvSpPr>
          <p:cNvPr id="6" name="Footer Placeholder 5"/>
          <p:cNvSpPr>
            <a:spLocks noGrp="1"/>
          </p:cNvSpPr>
          <p:nvPr>
            <p:ph type="ftr" sz="quarter" idx="11"/>
          </p:nvPr>
        </p:nvSpPr>
        <p:spPr/>
        <p:txBody>
          <a:bodyPr/>
          <a:lstStyle/>
          <a:p>
            <a:endParaRPr lang="en-TW"/>
          </a:p>
        </p:txBody>
      </p:sp>
      <p:sp>
        <p:nvSpPr>
          <p:cNvPr id="7" name="Slide Number Placeholder 6"/>
          <p:cNvSpPr>
            <a:spLocks noGrp="1"/>
          </p:cNvSpPr>
          <p:nvPr>
            <p:ph type="sldNum" sz="quarter" idx="12"/>
          </p:nvPr>
        </p:nvSpPr>
        <p:spPr/>
        <p:txBody>
          <a:bodyPr/>
          <a:lstStyle/>
          <a:p>
            <a:fld id="{14B373FC-FF3A-C64D-BE97-055D2267A4A7}" type="slidenum">
              <a:rPr lang="en-TW" smtClean="0"/>
              <a:t>‹#›</a:t>
            </a:fld>
            <a:endParaRPr lang="en-TW"/>
          </a:p>
        </p:txBody>
      </p:sp>
    </p:spTree>
    <p:extLst>
      <p:ext uri="{BB962C8B-B14F-4D97-AF65-F5344CB8AC3E}">
        <p14:creationId xmlns:p14="http://schemas.microsoft.com/office/powerpoint/2010/main" val="812991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39984E-59AC-B84A-9933-4B0FE8048C91}" type="datetime1">
              <a:rPr lang="en-US" smtClean="0"/>
              <a:t>1/5/22</a:t>
            </a:fld>
            <a:endParaRPr lang="en-TW"/>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W"/>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B373FC-FF3A-C64D-BE97-055D2267A4A7}" type="slidenum">
              <a:rPr lang="en-TW" smtClean="0"/>
              <a:t>‹#›</a:t>
            </a:fld>
            <a:endParaRPr lang="en-TW"/>
          </a:p>
        </p:txBody>
      </p:sp>
    </p:spTree>
    <p:extLst>
      <p:ext uri="{BB962C8B-B14F-4D97-AF65-F5344CB8AC3E}">
        <p14:creationId xmlns:p14="http://schemas.microsoft.com/office/powerpoint/2010/main" val="22998282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BA2C3-A44D-0E4D-958E-8B57D0111E30}"/>
              </a:ext>
            </a:extLst>
          </p:cNvPr>
          <p:cNvSpPr>
            <a:spLocks noGrp="1"/>
          </p:cNvSpPr>
          <p:nvPr>
            <p:ph type="ctrTitle"/>
          </p:nvPr>
        </p:nvSpPr>
        <p:spPr>
          <a:xfrm>
            <a:off x="685800" y="1122363"/>
            <a:ext cx="7772400" cy="2306638"/>
          </a:xfrm>
        </p:spPr>
        <p:txBody>
          <a:bodyPr>
            <a:noAutofit/>
          </a:bodyPr>
          <a:lstStyle/>
          <a:p>
            <a:r>
              <a:rPr lang="en-US" b="1" dirty="0"/>
              <a:t>Topic 9 – </a:t>
            </a:r>
            <a:br>
              <a:rPr lang="en-US" b="1" dirty="0"/>
            </a:br>
            <a:r>
              <a:rPr lang="en-US" b="1" dirty="0"/>
              <a:t>Recursion </a:t>
            </a:r>
          </a:p>
        </p:txBody>
      </p:sp>
      <p:pic>
        <p:nvPicPr>
          <p:cNvPr id="5" name="Picture 4">
            <a:extLst>
              <a:ext uri="{FF2B5EF4-FFF2-40B4-BE49-F238E27FC236}">
                <a16:creationId xmlns:a16="http://schemas.microsoft.com/office/drawing/2014/main" id="{748B78FD-EE24-6746-AC0A-89F05B522622}"/>
              </a:ext>
            </a:extLst>
          </p:cNvPr>
          <p:cNvPicPr>
            <a:picLocks noChangeAspect="1"/>
          </p:cNvPicPr>
          <p:nvPr/>
        </p:nvPicPr>
        <p:blipFill>
          <a:blip r:embed="rId2"/>
          <a:stretch>
            <a:fillRect/>
          </a:stretch>
        </p:blipFill>
        <p:spPr>
          <a:xfrm>
            <a:off x="3454307" y="3686440"/>
            <a:ext cx="2235386" cy="2980515"/>
          </a:xfrm>
          <a:prstGeom prst="rect">
            <a:avLst/>
          </a:prstGeom>
        </p:spPr>
      </p:pic>
      <p:pic>
        <p:nvPicPr>
          <p:cNvPr id="6" name="Picture 5">
            <a:extLst>
              <a:ext uri="{FF2B5EF4-FFF2-40B4-BE49-F238E27FC236}">
                <a16:creationId xmlns:a16="http://schemas.microsoft.com/office/drawing/2014/main" id="{2817E29D-F433-C445-AE29-2BD5F9B62752}"/>
              </a:ext>
            </a:extLst>
          </p:cNvPr>
          <p:cNvPicPr>
            <a:picLocks noChangeAspect="1"/>
          </p:cNvPicPr>
          <p:nvPr/>
        </p:nvPicPr>
        <p:blipFill>
          <a:blip r:embed="rId3"/>
          <a:stretch>
            <a:fillRect/>
          </a:stretch>
        </p:blipFill>
        <p:spPr>
          <a:xfrm>
            <a:off x="6241415" y="3686440"/>
            <a:ext cx="2096770" cy="2988680"/>
          </a:xfrm>
          <a:prstGeom prst="rect">
            <a:avLst/>
          </a:prstGeom>
        </p:spPr>
      </p:pic>
      <p:pic>
        <p:nvPicPr>
          <p:cNvPr id="7" name="Picture 6">
            <a:extLst>
              <a:ext uri="{FF2B5EF4-FFF2-40B4-BE49-F238E27FC236}">
                <a16:creationId xmlns:a16="http://schemas.microsoft.com/office/drawing/2014/main" id="{A073CB09-1C78-B145-AEDB-C81C0A02DBC5}"/>
              </a:ext>
            </a:extLst>
          </p:cNvPr>
          <p:cNvPicPr>
            <a:picLocks noChangeAspect="1"/>
          </p:cNvPicPr>
          <p:nvPr/>
        </p:nvPicPr>
        <p:blipFill>
          <a:blip r:embed="rId4"/>
          <a:stretch>
            <a:fillRect/>
          </a:stretch>
        </p:blipFill>
        <p:spPr>
          <a:xfrm>
            <a:off x="620395" y="3686440"/>
            <a:ext cx="2282190" cy="2995000"/>
          </a:xfrm>
          <a:prstGeom prst="rect">
            <a:avLst/>
          </a:prstGeom>
        </p:spPr>
      </p:pic>
      <p:sp>
        <p:nvSpPr>
          <p:cNvPr id="8" name="Slide Number Placeholder 7">
            <a:extLst>
              <a:ext uri="{FF2B5EF4-FFF2-40B4-BE49-F238E27FC236}">
                <a16:creationId xmlns:a16="http://schemas.microsoft.com/office/drawing/2014/main" id="{495D41B5-5904-0F4C-8FBA-D22D62934DE2}"/>
              </a:ext>
            </a:extLst>
          </p:cNvPr>
          <p:cNvSpPr>
            <a:spLocks noGrp="1"/>
          </p:cNvSpPr>
          <p:nvPr>
            <p:ph type="sldNum" sz="quarter" idx="12"/>
          </p:nvPr>
        </p:nvSpPr>
        <p:spPr/>
        <p:txBody>
          <a:bodyPr/>
          <a:lstStyle/>
          <a:p>
            <a:fld id="{14B373FC-FF3A-C64D-BE97-055D2267A4A7}" type="slidenum">
              <a:rPr lang="en-TW" smtClean="0"/>
              <a:t>1</a:t>
            </a:fld>
            <a:endParaRPr lang="en-TW"/>
          </a:p>
        </p:txBody>
      </p:sp>
    </p:spTree>
    <p:extLst>
      <p:ext uri="{BB962C8B-B14F-4D97-AF65-F5344CB8AC3E}">
        <p14:creationId xmlns:p14="http://schemas.microsoft.com/office/powerpoint/2010/main" val="436169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4CEC8-8380-DA4B-9919-1ACE3967746B}"/>
              </a:ext>
            </a:extLst>
          </p:cNvPr>
          <p:cNvSpPr>
            <a:spLocks noGrp="1"/>
          </p:cNvSpPr>
          <p:nvPr>
            <p:ph type="title"/>
          </p:nvPr>
        </p:nvSpPr>
        <p:spPr/>
        <p:txBody>
          <a:bodyPr>
            <a:normAutofit/>
          </a:bodyPr>
          <a:lstStyle/>
          <a:p>
            <a:r>
              <a:rPr lang="en-US" b="1" dirty="0"/>
              <a:t>Recursion </a:t>
            </a:r>
            <a:endParaRPr lang="en-TW" dirty="0"/>
          </a:p>
        </p:txBody>
      </p:sp>
      <p:sp>
        <p:nvSpPr>
          <p:cNvPr id="3" name="Content Placeholder 2">
            <a:extLst>
              <a:ext uri="{FF2B5EF4-FFF2-40B4-BE49-F238E27FC236}">
                <a16:creationId xmlns:a16="http://schemas.microsoft.com/office/drawing/2014/main" id="{3F514705-19F4-0D40-A2F4-01F1CB226414}"/>
              </a:ext>
            </a:extLst>
          </p:cNvPr>
          <p:cNvSpPr>
            <a:spLocks noGrp="1"/>
          </p:cNvSpPr>
          <p:nvPr>
            <p:ph idx="1"/>
          </p:nvPr>
        </p:nvSpPr>
        <p:spPr/>
        <p:txBody>
          <a:bodyPr>
            <a:normAutofit/>
          </a:bodyPr>
          <a:lstStyle/>
          <a:p>
            <a:r>
              <a:rPr lang="en-US" dirty="0"/>
              <a:t>The method keeps calling itself until it reaches the </a:t>
            </a:r>
            <a:r>
              <a:rPr lang="en-US" b="1" dirty="0">
                <a:solidFill>
                  <a:srgbClr val="FF0000"/>
                </a:solidFill>
              </a:rPr>
              <a:t>base case</a:t>
            </a:r>
            <a:r>
              <a:rPr lang="en-US" dirty="0"/>
              <a:t> and then it filters back up </a:t>
            </a:r>
          </a:p>
          <a:p>
            <a:r>
              <a:rPr lang="en-US" dirty="0"/>
              <a:t>Recursion can be used to simplify a problem conceptually </a:t>
            </a:r>
          </a:p>
          <a:p>
            <a:r>
              <a:rPr lang="en-US" dirty="0"/>
              <a:t>It also reduces the amount of code needed </a:t>
            </a:r>
          </a:p>
          <a:p>
            <a:r>
              <a:rPr lang="en-US" dirty="0"/>
              <a:t>The characteristics of a recursive method are </a:t>
            </a:r>
          </a:p>
          <a:p>
            <a:pPr lvl="1"/>
            <a:r>
              <a:rPr lang="en-US" sz="2800" dirty="0"/>
              <a:t>It calls itself </a:t>
            </a:r>
          </a:p>
          <a:p>
            <a:pPr lvl="1"/>
            <a:r>
              <a:rPr lang="en-US" sz="2800" dirty="0"/>
              <a:t>When it calls itself, it does so to solve a smaller problem </a:t>
            </a:r>
          </a:p>
          <a:p>
            <a:pPr lvl="1"/>
            <a:r>
              <a:rPr lang="en-US" sz="2800" dirty="0"/>
              <a:t>There’s some version of the problem that is simple enough that the routine can solve it and return without calling itself </a:t>
            </a:r>
          </a:p>
        </p:txBody>
      </p:sp>
      <p:sp>
        <p:nvSpPr>
          <p:cNvPr id="4" name="Slide Number Placeholder 3">
            <a:extLst>
              <a:ext uri="{FF2B5EF4-FFF2-40B4-BE49-F238E27FC236}">
                <a16:creationId xmlns:a16="http://schemas.microsoft.com/office/drawing/2014/main" id="{FF10966F-7594-634D-A3CB-05BE96C90120}"/>
              </a:ext>
            </a:extLst>
          </p:cNvPr>
          <p:cNvSpPr>
            <a:spLocks noGrp="1"/>
          </p:cNvSpPr>
          <p:nvPr>
            <p:ph type="sldNum" sz="quarter" idx="12"/>
          </p:nvPr>
        </p:nvSpPr>
        <p:spPr/>
        <p:txBody>
          <a:bodyPr/>
          <a:lstStyle/>
          <a:p>
            <a:fld id="{14B373FC-FF3A-C64D-BE97-055D2267A4A7}" type="slidenum">
              <a:rPr lang="en-TW" smtClean="0"/>
              <a:t>10</a:t>
            </a:fld>
            <a:endParaRPr lang="en-TW"/>
          </a:p>
        </p:txBody>
      </p:sp>
    </p:spTree>
    <p:extLst>
      <p:ext uri="{BB962C8B-B14F-4D97-AF65-F5344CB8AC3E}">
        <p14:creationId xmlns:p14="http://schemas.microsoft.com/office/powerpoint/2010/main" val="3915199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AF20B-A015-ED40-A61F-B134D1A2F0FB}"/>
              </a:ext>
            </a:extLst>
          </p:cNvPr>
          <p:cNvSpPr>
            <a:spLocks noGrp="1"/>
          </p:cNvSpPr>
          <p:nvPr>
            <p:ph type="title"/>
          </p:nvPr>
        </p:nvSpPr>
        <p:spPr/>
        <p:txBody>
          <a:bodyPr>
            <a:normAutofit/>
          </a:bodyPr>
          <a:lstStyle/>
          <a:p>
            <a:r>
              <a:rPr lang="en-US" b="1" dirty="0"/>
              <a:t>Example</a:t>
            </a:r>
            <a:endParaRPr lang="en-TW" dirty="0"/>
          </a:p>
        </p:txBody>
      </p:sp>
      <p:sp>
        <p:nvSpPr>
          <p:cNvPr id="3" name="Content Placeholder 2">
            <a:extLst>
              <a:ext uri="{FF2B5EF4-FFF2-40B4-BE49-F238E27FC236}">
                <a16:creationId xmlns:a16="http://schemas.microsoft.com/office/drawing/2014/main" id="{5525AC8D-03CC-764B-BEB2-2CED83B3E046}"/>
              </a:ext>
            </a:extLst>
          </p:cNvPr>
          <p:cNvSpPr>
            <a:spLocks noGrp="1"/>
          </p:cNvSpPr>
          <p:nvPr>
            <p:ph idx="1"/>
          </p:nvPr>
        </p:nvSpPr>
        <p:spPr/>
        <p:txBody>
          <a:bodyPr>
            <a:normAutofit/>
          </a:bodyPr>
          <a:lstStyle/>
          <a:p>
            <a:r>
              <a:rPr lang="en-US" dirty="0"/>
              <a:t>How can we find the n-</a:t>
            </a:r>
            <a:r>
              <a:rPr lang="en-US" dirty="0" err="1"/>
              <a:t>th</a:t>
            </a:r>
            <a:r>
              <a:rPr lang="en-US" dirty="0"/>
              <a:t> term of this sequence? </a:t>
            </a:r>
          </a:p>
          <a:p>
            <a:pPr marL="0" indent="0" algn="ctr">
              <a:buNone/>
            </a:pPr>
            <a:r>
              <a:rPr lang="en-US" dirty="0"/>
              <a:t>[ 1 3 6 10 15 21 … ] </a:t>
            </a:r>
          </a:p>
          <a:p>
            <a:r>
              <a:rPr lang="en-US" dirty="0"/>
              <a:t>Each time the n-</a:t>
            </a:r>
            <a:r>
              <a:rPr lang="en-US" dirty="0" err="1"/>
              <a:t>th</a:t>
            </a:r>
            <a:r>
              <a:rPr lang="en-US" dirty="0"/>
              <a:t> term is obtained by adding n to the term before </a:t>
            </a:r>
          </a:p>
          <a:p>
            <a:r>
              <a:rPr lang="en-US" dirty="0"/>
              <a:t>The numbers are called triangular numbers because they can be visualized as a triangular arrangement of numbers </a:t>
            </a:r>
          </a:p>
          <a:p>
            <a:r>
              <a:rPr lang="en-US" dirty="0"/>
              <a:t>The 3rd term is the total number of items in three rows etc. </a:t>
            </a:r>
          </a:p>
        </p:txBody>
      </p:sp>
      <p:sp>
        <p:nvSpPr>
          <p:cNvPr id="4" name="Slide Number Placeholder 3">
            <a:extLst>
              <a:ext uri="{FF2B5EF4-FFF2-40B4-BE49-F238E27FC236}">
                <a16:creationId xmlns:a16="http://schemas.microsoft.com/office/drawing/2014/main" id="{265E2848-03DF-CD45-91AD-9B5968E54158}"/>
              </a:ext>
            </a:extLst>
          </p:cNvPr>
          <p:cNvSpPr>
            <a:spLocks noGrp="1"/>
          </p:cNvSpPr>
          <p:nvPr>
            <p:ph type="sldNum" sz="quarter" idx="12"/>
          </p:nvPr>
        </p:nvSpPr>
        <p:spPr/>
        <p:txBody>
          <a:bodyPr/>
          <a:lstStyle/>
          <a:p>
            <a:fld id="{14B373FC-FF3A-C64D-BE97-055D2267A4A7}" type="slidenum">
              <a:rPr lang="en-TW" smtClean="0"/>
              <a:t>11</a:t>
            </a:fld>
            <a:endParaRPr lang="en-TW"/>
          </a:p>
        </p:txBody>
      </p:sp>
      <p:sp>
        <p:nvSpPr>
          <p:cNvPr id="5" name="Oval 4">
            <a:extLst>
              <a:ext uri="{FF2B5EF4-FFF2-40B4-BE49-F238E27FC236}">
                <a16:creationId xmlns:a16="http://schemas.microsoft.com/office/drawing/2014/main" id="{CB880BB1-EE19-FA41-935E-BA0141477F76}"/>
              </a:ext>
            </a:extLst>
          </p:cNvPr>
          <p:cNvSpPr/>
          <p:nvPr/>
        </p:nvSpPr>
        <p:spPr>
          <a:xfrm>
            <a:off x="2990593" y="4879162"/>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Oval 5">
            <a:extLst>
              <a:ext uri="{FF2B5EF4-FFF2-40B4-BE49-F238E27FC236}">
                <a16:creationId xmlns:a16="http://schemas.microsoft.com/office/drawing/2014/main" id="{651CDD41-0979-3145-BE9A-BCE7F61DA511}"/>
              </a:ext>
            </a:extLst>
          </p:cNvPr>
          <p:cNvSpPr/>
          <p:nvPr/>
        </p:nvSpPr>
        <p:spPr>
          <a:xfrm>
            <a:off x="2990593" y="5318607"/>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Oval 6">
            <a:extLst>
              <a:ext uri="{FF2B5EF4-FFF2-40B4-BE49-F238E27FC236}">
                <a16:creationId xmlns:a16="http://schemas.microsoft.com/office/drawing/2014/main" id="{C780BC48-342D-6940-BA18-035E34970056}"/>
              </a:ext>
            </a:extLst>
          </p:cNvPr>
          <p:cNvSpPr/>
          <p:nvPr/>
        </p:nvSpPr>
        <p:spPr>
          <a:xfrm>
            <a:off x="3436070" y="5318607"/>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Oval 14">
            <a:extLst>
              <a:ext uri="{FF2B5EF4-FFF2-40B4-BE49-F238E27FC236}">
                <a16:creationId xmlns:a16="http://schemas.microsoft.com/office/drawing/2014/main" id="{07BEAE9D-EAAE-5645-BCD9-F19157FBF5E7}"/>
              </a:ext>
            </a:extLst>
          </p:cNvPr>
          <p:cNvSpPr/>
          <p:nvPr/>
        </p:nvSpPr>
        <p:spPr>
          <a:xfrm>
            <a:off x="4209191" y="4879162"/>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Oval 15">
            <a:extLst>
              <a:ext uri="{FF2B5EF4-FFF2-40B4-BE49-F238E27FC236}">
                <a16:creationId xmlns:a16="http://schemas.microsoft.com/office/drawing/2014/main" id="{B7E595F8-B1DC-4D49-B047-EF0A62C0956A}"/>
              </a:ext>
            </a:extLst>
          </p:cNvPr>
          <p:cNvSpPr/>
          <p:nvPr/>
        </p:nvSpPr>
        <p:spPr>
          <a:xfrm>
            <a:off x="4209191" y="5318607"/>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Oval 16">
            <a:extLst>
              <a:ext uri="{FF2B5EF4-FFF2-40B4-BE49-F238E27FC236}">
                <a16:creationId xmlns:a16="http://schemas.microsoft.com/office/drawing/2014/main" id="{FF666B25-84ED-2C41-BC09-4A258B15D8EB}"/>
              </a:ext>
            </a:extLst>
          </p:cNvPr>
          <p:cNvSpPr/>
          <p:nvPr/>
        </p:nvSpPr>
        <p:spPr>
          <a:xfrm>
            <a:off x="4654668" y="5318607"/>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Oval 17">
            <a:extLst>
              <a:ext uri="{FF2B5EF4-FFF2-40B4-BE49-F238E27FC236}">
                <a16:creationId xmlns:a16="http://schemas.microsoft.com/office/drawing/2014/main" id="{43757659-C906-C748-85A4-5FE28AA6A4B9}"/>
              </a:ext>
            </a:extLst>
          </p:cNvPr>
          <p:cNvSpPr/>
          <p:nvPr/>
        </p:nvSpPr>
        <p:spPr>
          <a:xfrm>
            <a:off x="4209191" y="5758052"/>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Oval 18">
            <a:extLst>
              <a:ext uri="{FF2B5EF4-FFF2-40B4-BE49-F238E27FC236}">
                <a16:creationId xmlns:a16="http://schemas.microsoft.com/office/drawing/2014/main" id="{856900AB-4D27-DF4F-ACDB-3324DFA3F944}"/>
              </a:ext>
            </a:extLst>
          </p:cNvPr>
          <p:cNvSpPr/>
          <p:nvPr/>
        </p:nvSpPr>
        <p:spPr>
          <a:xfrm>
            <a:off x="4654668" y="5758052"/>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0" name="Oval 19">
            <a:extLst>
              <a:ext uri="{FF2B5EF4-FFF2-40B4-BE49-F238E27FC236}">
                <a16:creationId xmlns:a16="http://schemas.microsoft.com/office/drawing/2014/main" id="{EBFB2774-E1E2-3142-A5AB-A9F53EE3A56C}"/>
              </a:ext>
            </a:extLst>
          </p:cNvPr>
          <p:cNvSpPr/>
          <p:nvPr/>
        </p:nvSpPr>
        <p:spPr>
          <a:xfrm>
            <a:off x="5100145" y="5758052"/>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Oval 24">
            <a:extLst>
              <a:ext uri="{FF2B5EF4-FFF2-40B4-BE49-F238E27FC236}">
                <a16:creationId xmlns:a16="http://schemas.microsoft.com/office/drawing/2014/main" id="{3F9B68DD-E23A-F944-A6F5-4918BB9B338C}"/>
              </a:ext>
            </a:extLst>
          </p:cNvPr>
          <p:cNvSpPr/>
          <p:nvPr/>
        </p:nvSpPr>
        <p:spPr>
          <a:xfrm>
            <a:off x="5873266" y="4879162"/>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Oval 25">
            <a:extLst>
              <a:ext uri="{FF2B5EF4-FFF2-40B4-BE49-F238E27FC236}">
                <a16:creationId xmlns:a16="http://schemas.microsoft.com/office/drawing/2014/main" id="{5D63528F-F9E1-A841-BA93-25D149E3FE2F}"/>
              </a:ext>
            </a:extLst>
          </p:cNvPr>
          <p:cNvSpPr/>
          <p:nvPr/>
        </p:nvSpPr>
        <p:spPr>
          <a:xfrm>
            <a:off x="5873266" y="5318607"/>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Oval 26">
            <a:extLst>
              <a:ext uri="{FF2B5EF4-FFF2-40B4-BE49-F238E27FC236}">
                <a16:creationId xmlns:a16="http://schemas.microsoft.com/office/drawing/2014/main" id="{E890D3F7-6B5C-E042-9465-9E6DB0094107}"/>
              </a:ext>
            </a:extLst>
          </p:cNvPr>
          <p:cNvSpPr/>
          <p:nvPr/>
        </p:nvSpPr>
        <p:spPr>
          <a:xfrm>
            <a:off x="6318743" y="5318607"/>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Oval 27">
            <a:extLst>
              <a:ext uri="{FF2B5EF4-FFF2-40B4-BE49-F238E27FC236}">
                <a16:creationId xmlns:a16="http://schemas.microsoft.com/office/drawing/2014/main" id="{2F8B4FAD-86F3-0F48-9614-2E3F105BCEFE}"/>
              </a:ext>
            </a:extLst>
          </p:cNvPr>
          <p:cNvSpPr/>
          <p:nvPr/>
        </p:nvSpPr>
        <p:spPr>
          <a:xfrm>
            <a:off x="5873266" y="5758052"/>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9" name="Oval 28">
            <a:extLst>
              <a:ext uri="{FF2B5EF4-FFF2-40B4-BE49-F238E27FC236}">
                <a16:creationId xmlns:a16="http://schemas.microsoft.com/office/drawing/2014/main" id="{40B63839-FAD0-1444-B511-8B81E75D0071}"/>
              </a:ext>
            </a:extLst>
          </p:cNvPr>
          <p:cNvSpPr/>
          <p:nvPr/>
        </p:nvSpPr>
        <p:spPr>
          <a:xfrm>
            <a:off x="6318743" y="5758052"/>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Oval 29">
            <a:extLst>
              <a:ext uri="{FF2B5EF4-FFF2-40B4-BE49-F238E27FC236}">
                <a16:creationId xmlns:a16="http://schemas.microsoft.com/office/drawing/2014/main" id="{3E7889D3-330C-0242-9261-36A7239F8588}"/>
              </a:ext>
            </a:extLst>
          </p:cNvPr>
          <p:cNvSpPr/>
          <p:nvPr/>
        </p:nvSpPr>
        <p:spPr>
          <a:xfrm>
            <a:off x="6764220" y="5758052"/>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1" name="Oval 30">
            <a:extLst>
              <a:ext uri="{FF2B5EF4-FFF2-40B4-BE49-F238E27FC236}">
                <a16:creationId xmlns:a16="http://schemas.microsoft.com/office/drawing/2014/main" id="{90A97849-ECB4-BD40-A178-1227D9724693}"/>
              </a:ext>
            </a:extLst>
          </p:cNvPr>
          <p:cNvSpPr/>
          <p:nvPr/>
        </p:nvSpPr>
        <p:spPr>
          <a:xfrm>
            <a:off x="5861542" y="6197497"/>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32" name="Oval 31">
            <a:extLst>
              <a:ext uri="{FF2B5EF4-FFF2-40B4-BE49-F238E27FC236}">
                <a16:creationId xmlns:a16="http://schemas.microsoft.com/office/drawing/2014/main" id="{2DAA7876-7E7B-6647-AA92-EDEE8547AFF1}"/>
              </a:ext>
            </a:extLst>
          </p:cNvPr>
          <p:cNvSpPr/>
          <p:nvPr/>
        </p:nvSpPr>
        <p:spPr>
          <a:xfrm>
            <a:off x="6307019" y="6197497"/>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33" name="Oval 32">
            <a:extLst>
              <a:ext uri="{FF2B5EF4-FFF2-40B4-BE49-F238E27FC236}">
                <a16:creationId xmlns:a16="http://schemas.microsoft.com/office/drawing/2014/main" id="{14767E04-3F3B-8C44-9754-2F740DB2F710}"/>
              </a:ext>
            </a:extLst>
          </p:cNvPr>
          <p:cNvSpPr/>
          <p:nvPr/>
        </p:nvSpPr>
        <p:spPr>
          <a:xfrm>
            <a:off x="6752496" y="6197497"/>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34" name="Oval 33">
            <a:extLst>
              <a:ext uri="{FF2B5EF4-FFF2-40B4-BE49-F238E27FC236}">
                <a16:creationId xmlns:a16="http://schemas.microsoft.com/office/drawing/2014/main" id="{2DFB1E7A-A6D6-C64F-B859-12928DCE8139}"/>
              </a:ext>
            </a:extLst>
          </p:cNvPr>
          <p:cNvSpPr/>
          <p:nvPr/>
        </p:nvSpPr>
        <p:spPr>
          <a:xfrm>
            <a:off x="7197973" y="6197497"/>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35" name="Oval 34">
            <a:extLst>
              <a:ext uri="{FF2B5EF4-FFF2-40B4-BE49-F238E27FC236}">
                <a16:creationId xmlns:a16="http://schemas.microsoft.com/office/drawing/2014/main" id="{88FE59E1-E63B-B949-B279-5AA3525EC753}"/>
              </a:ext>
            </a:extLst>
          </p:cNvPr>
          <p:cNvSpPr/>
          <p:nvPr/>
        </p:nvSpPr>
        <p:spPr>
          <a:xfrm>
            <a:off x="1918841" y="4879162"/>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ectangle 35">
            <a:extLst>
              <a:ext uri="{FF2B5EF4-FFF2-40B4-BE49-F238E27FC236}">
                <a16:creationId xmlns:a16="http://schemas.microsoft.com/office/drawing/2014/main" id="{B90C06BB-CA81-D34D-876C-BCF97190C763}"/>
              </a:ext>
            </a:extLst>
          </p:cNvPr>
          <p:cNvSpPr/>
          <p:nvPr/>
        </p:nvSpPr>
        <p:spPr>
          <a:xfrm>
            <a:off x="6221846" y="6375332"/>
            <a:ext cx="793807" cy="461665"/>
          </a:xfrm>
          <a:prstGeom prst="rect">
            <a:avLst/>
          </a:prstGeom>
        </p:spPr>
        <p:txBody>
          <a:bodyPr wrap="none">
            <a:spAutoFit/>
          </a:bodyPr>
          <a:lstStyle/>
          <a:p>
            <a:r>
              <a:rPr lang="en-US" sz="2400" dirty="0"/>
              <a:t>n = 4</a:t>
            </a:r>
            <a:endParaRPr lang="en-TW" sz="2400" dirty="0"/>
          </a:p>
        </p:txBody>
      </p:sp>
      <p:sp>
        <p:nvSpPr>
          <p:cNvPr id="37" name="Rectangle 36">
            <a:extLst>
              <a:ext uri="{FF2B5EF4-FFF2-40B4-BE49-F238E27FC236}">
                <a16:creationId xmlns:a16="http://schemas.microsoft.com/office/drawing/2014/main" id="{4DEDBD6E-307C-0A42-9E7C-1BC2CC8B46D5}"/>
              </a:ext>
            </a:extLst>
          </p:cNvPr>
          <p:cNvSpPr/>
          <p:nvPr/>
        </p:nvSpPr>
        <p:spPr>
          <a:xfrm>
            <a:off x="4333819" y="6375332"/>
            <a:ext cx="793807" cy="461665"/>
          </a:xfrm>
          <a:prstGeom prst="rect">
            <a:avLst/>
          </a:prstGeom>
        </p:spPr>
        <p:txBody>
          <a:bodyPr wrap="none">
            <a:spAutoFit/>
          </a:bodyPr>
          <a:lstStyle/>
          <a:p>
            <a:r>
              <a:rPr lang="en-US" sz="2400" dirty="0"/>
              <a:t>n = 3</a:t>
            </a:r>
            <a:endParaRPr lang="en-TW" sz="2400" dirty="0"/>
          </a:p>
        </p:txBody>
      </p:sp>
      <p:sp>
        <p:nvSpPr>
          <p:cNvPr id="38" name="Rectangle 37">
            <a:extLst>
              <a:ext uri="{FF2B5EF4-FFF2-40B4-BE49-F238E27FC236}">
                <a16:creationId xmlns:a16="http://schemas.microsoft.com/office/drawing/2014/main" id="{AC824118-6E8C-EC4B-9DCC-EE6C7A846A58}"/>
              </a:ext>
            </a:extLst>
          </p:cNvPr>
          <p:cNvSpPr/>
          <p:nvPr/>
        </p:nvSpPr>
        <p:spPr>
          <a:xfrm>
            <a:off x="2940003" y="6375332"/>
            <a:ext cx="793807" cy="461665"/>
          </a:xfrm>
          <a:prstGeom prst="rect">
            <a:avLst/>
          </a:prstGeom>
        </p:spPr>
        <p:txBody>
          <a:bodyPr wrap="none">
            <a:spAutoFit/>
          </a:bodyPr>
          <a:lstStyle/>
          <a:p>
            <a:r>
              <a:rPr lang="en-US" sz="2400" dirty="0"/>
              <a:t>n = 2</a:t>
            </a:r>
            <a:endParaRPr lang="en-TW" sz="2400" dirty="0"/>
          </a:p>
        </p:txBody>
      </p:sp>
      <p:sp>
        <p:nvSpPr>
          <p:cNvPr id="39" name="Rectangle 38">
            <a:extLst>
              <a:ext uri="{FF2B5EF4-FFF2-40B4-BE49-F238E27FC236}">
                <a16:creationId xmlns:a16="http://schemas.microsoft.com/office/drawing/2014/main" id="{2A60CE99-CC1B-4449-B0D1-77A365FBF9EC}"/>
              </a:ext>
            </a:extLst>
          </p:cNvPr>
          <p:cNvSpPr/>
          <p:nvPr/>
        </p:nvSpPr>
        <p:spPr>
          <a:xfrm>
            <a:off x="1726339" y="6375332"/>
            <a:ext cx="793807" cy="461665"/>
          </a:xfrm>
          <a:prstGeom prst="rect">
            <a:avLst/>
          </a:prstGeom>
        </p:spPr>
        <p:txBody>
          <a:bodyPr wrap="none">
            <a:spAutoFit/>
          </a:bodyPr>
          <a:lstStyle/>
          <a:p>
            <a:r>
              <a:rPr lang="en-US" sz="2400" dirty="0"/>
              <a:t>n = 1</a:t>
            </a:r>
            <a:endParaRPr lang="en-TW" sz="2400" dirty="0"/>
          </a:p>
        </p:txBody>
      </p:sp>
      <p:sp>
        <p:nvSpPr>
          <p:cNvPr id="40" name="Rounded Rectangle 39">
            <a:extLst>
              <a:ext uri="{FF2B5EF4-FFF2-40B4-BE49-F238E27FC236}">
                <a16:creationId xmlns:a16="http://schemas.microsoft.com/office/drawing/2014/main" id="{D5842CDF-05DC-C846-AB31-5D0FA4C5EDB8}"/>
              </a:ext>
            </a:extLst>
          </p:cNvPr>
          <p:cNvSpPr/>
          <p:nvPr/>
        </p:nvSpPr>
        <p:spPr>
          <a:xfrm>
            <a:off x="1277815" y="4747846"/>
            <a:ext cx="6600093" cy="2031774"/>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940691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AF20B-A015-ED40-A61F-B134D1A2F0FB}"/>
              </a:ext>
            </a:extLst>
          </p:cNvPr>
          <p:cNvSpPr>
            <a:spLocks noGrp="1"/>
          </p:cNvSpPr>
          <p:nvPr>
            <p:ph type="title"/>
          </p:nvPr>
        </p:nvSpPr>
        <p:spPr/>
        <p:txBody>
          <a:bodyPr>
            <a:normAutofit/>
          </a:bodyPr>
          <a:lstStyle/>
          <a:p>
            <a:r>
              <a:rPr lang="en-US" b="1" dirty="0"/>
              <a:t>Example</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25AC8D-03CC-764B-BEB2-2CED83B3E046}"/>
                  </a:ext>
                </a:extLst>
              </p:cNvPr>
              <p:cNvSpPr>
                <a:spLocks noGrp="1"/>
              </p:cNvSpPr>
              <p:nvPr>
                <p:ph idx="1"/>
              </p:nvPr>
            </p:nvSpPr>
            <p:spPr/>
            <p:txBody>
              <a:bodyPr>
                <a:normAutofit/>
              </a:bodyPr>
              <a:lstStyle/>
              <a:p>
                <a:r>
                  <a:rPr lang="en-US" dirty="0"/>
                  <a:t>How can we find the n-</a:t>
                </a:r>
                <a:r>
                  <a:rPr lang="en-US" dirty="0" err="1"/>
                  <a:t>th</a:t>
                </a:r>
                <a:r>
                  <a:rPr lang="en-US" dirty="0"/>
                  <a:t> term of this sequence? </a:t>
                </a:r>
              </a:p>
              <a:p>
                <a:pPr marL="0" indent="0" algn="ctr">
                  <a:buNone/>
                </a:pPr>
                <a:r>
                  <a:rPr lang="en-US" dirty="0"/>
                  <a:t>[ 1 3 6 10 15 21 … ] </a:t>
                </a:r>
              </a:p>
              <a:p>
                <a:r>
                  <a:rPr lang="en-US" dirty="0"/>
                  <a:t>Thus, we have the n-</a:t>
                </a:r>
                <a:r>
                  <a:rPr lang="en-US" dirty="0" err="1"/>
                  <a:t>th</a:t>
                </a:r>
                <a:r>
                  <a:rPr lang="en-US" dirty="0"/>
                  <a:t> term is </a:t>
                </a:r>
                <a14:m>
                  <m:oMath xmlns:m="http://schemas.openxmlformats.org/officeDocument/2006/math">
                    <m:nary>
                      <m:naryPr>
                        <m:chr m:val="∑"/>
                        <m:limLoc m:val="subSup"/>
                        <m:ctrlPr>
                          <a:rPr lang="en-US"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m:t>
                        </m:r>
                        <m:r>
                          <a:rPr lang="en-US" b="0" i="1" smtClean="0">
                            <a:latin typeface="Cambria Math" panose="02040503050406030204" pitchFamily="18" charset="0"/>
                          </a:rPr>
                          <m:t>𝑖</m:t>
                        </m:r>
                        <m:r>
                          <m:rPr>
                            <m:sty m:val="p"/>
                          </m:rPr>
                          <a:rPr lang="en-US" b="0" i="0" smtClean="0">
                            <a:latin typeface="Cambria Math" panose="02040503050406030204" pitchFamily="18" charset="0"/>
                          </a:rPr>
                          <m:t>th</m:t>
                        </m:r>
                        <m:r>
                          <a:rPr lang="en-US" b="0" i="0" smtClean="0">
                            <a:latin typeface="Cambria Math" panose="02040503050406030204" pitchFamily="18" charset="0"/>
                          </a:rPr>
                          <m:t> </m:t>
                        </m:r>
                        <m:r>
                          <m:rPr>
                            <m:sty m:val="p"/>
                          </m:rPr>
                          <a:rPr lang="en-US" b="0" i="0" smtClean="0">
                            <a:latin typeface="Cambria Math" panose="02040503050406030204" pitchFamily="18" charset="0"/>
                          </a:rPr>
                          <m:t>term</m:t>
                        </m:r>
                        <m:r>
                          <a:rPr lang="en-US" b="0" i="1" smtClean="0">
                            <a:latin typeface="Cambria Math" panose="02040503050406030204" pitchFamily="18" charset="0"/>
                          </a:rPr>
                          <m:t>)</m:t>
                        </m:r>
                      </m:e>
                    </m:nary>
                  </m:oMath>
                </a14:m>
                <a:endParaRPr lang="en-US" dirty="0"/>
              </a:p>
              <a:p>
                <a:r>
                  <a:rPr lang="en-US" dirty="0"/>
                  <a:t>Example.</a:t>
                </a:r>
              </a:p>
              <a:p>
                <a:pPr lvl="1"/>
                <a:r>
                  <a:rPr lang="en-US" sz="2800" dirty="0"/>
                  <a:t>n = 1: 1</a:t>
                </a:r>
              </a:p>
              <a:p>
                <a:pPr lvl="1"/>
                <a:r>
                  <a:rPr lang="en-US" sz="2800" dirty="0"/>
                  <a:t>n = 2: 1 + 2 = 3</a:t>
                </a:r>
              </a:p>
              <a:p>
                <a:pPr lvl="1"/>
                <a:r>
                  <a:rPr lang="en-US" sz="2800" dirty="0"/>
                  <a:t>n = 3: 1 + 2 + 3 = 6</a:t>
                </a:r>
              </a:p>
            </p:txBody>
          </p:sp>
        </mc:Choice>
        <mc:Fallback xmlns="">
          <p:sp>
            <p:nvSpPr>
              <p:cNvPr id="3" name="Content Placeholder 2">
                <a:extLst>
                  <a:ext uri="{FF2B5EF4-FFF2-40B4-BE49-F238E27FC236}">
                    <a16:creationId xmlns:a16="http://schemas.microsoft.com/office/drawing/2014/main" id="{5525AC8D-03CC-764B-BEB2-2CED83B3E046}"/>
                  </a:ext>
                </a:extLst>
              </p:cNvPr>
              <p:cNvSpPr>
                <a:spLocks noGrp="1" noRot="1" noChangeAspect="1" noMove="1" noResize="1" noEditPoints="1" noAdjustHandles="1" noChangeArrowheads="1" noChangeShapeType="1" noTextEdit="1"/>
              </p:cNvSpPr>
              <p:nvPr>
                <p:ph idx="1"/>
              </p:nvPr>
            </p:nvSpPr>
            <p:spPr>
              <a:blipFill>
                <a:blip r:embed="rId2"/>
                <a:stretch>
                  <a:fillRect l="-1171" t="-1860"/>
                </a:stretch>
              </a:blipFill>
            </p:spPr>
            <p:txBody>
              <a:bodyPr/>
              <a:lstStyle/>
              <a:p>
                <a:r>
                  <a:rPr lang="en-TW">
                    <a:noFill/>
                  </a:rPr>
                  <a:t> </a:t>
                </a:r>
              </a:p>
            </p:txBody>
          </p:sp>
        </mc:Fallback>
      </mc:AlternateContent>
      <p:sp>
        <p:nvSpPr>
          <p:cNvPr id="4" name="Slide Number Placeholder 3">
            <a:extLst>
              <a:ext uri="{FF2B5EF4-FFF2-40B4-BE49-F238E27FC236}">
                <a16:creationId xmlns:a16="http://schemas.microsoft.com/office/drawing/2014/main" id="{265E2848-03DF-CD45-91AD-9B5968E54158}"/>
              </a:ext>
            </a:extLst>
          </p:cNvPr>
          <p:cNvSpPr>
            <a:spLocks noGrp="1"/>
          </p:cNvSpPr>
          <p:nvPr>
            <p:ph type="sldNum" sz="quarter" idx="12"/>
          </p:nvPr>
        </p:nvSpPr>
        <p:spPr/>
        <p:txBody>
          <a:bodyPr/>
          <a:lstStyle/>
          <a:p>
            <a:fld id="{14B373FC-FF3A-C64D-BE97-055D2267A4A7}" type="slidenum">
              <a:rPr lang="en-TW" smtClean="0"/>
              <a:t>12</a:t>
            </a:fld>
            <a:endParaRPr lang="en-TW"/>
          </a:p>
        </p:txBody>
      </p:sp>
      <p:sp>
        <p:nvSpPr>
          <p:cNvPr id="5" name="Oval 4">
            <a:extLst>
              <a:ext uri="{FF2B5EF4-FFF2-40B4-BE49-F238E27FC236}">
                <a16:creationId xmlns:a16="http://schemas.microsoft.com/office/drawing/2014/main" id="{CB880BB1-EE19-FA41-935E-BA0141477F76}"/>
              </a:ext>
            </a:extLst>
          </p:cNvPr>
          <p:cNvSpPr/>
          <p:nvPr/>
        </p:nvSpPr>
        <p:spPr>
          <a:xfrm>
            <a:off x="2990593" y="4879162"/>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Oval 5">
            <a:extLst>
              <a:ext uri="{FF2B5EF4-FFF2-40B4-BE49-F238E27FC236}">
                <a16:creationId xmlns:a16="http://schemas.microsoft.com/office/drawing/2014/main" id="{651CDD41-0979-3145-BE9A-BCE7F61DA511}"/>
              </a:ext>
            </a:extLst>
          </p:cNvPr>
          <p:cNvSpPr/>
          <p:nvPr/>
        </p:nvSpPr>
        <p:spPr>
          <a:xfrm>
            <a:off x="2990593" y="5318607"/>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Oval 6">
            <a:extLst>
              <a:ext uri="{FF2B5EF4-FFF2-40B4-BE49-F238E27FC236}">
                <a16:creationId xmlns:a16="http://schemas.microsoft.com/office/drawing/2014/main" id="{C780BC48-342D-6940-BA18-035E34970056}"/>
              </a:ext>
            </a:extLst>
          </p:cNvPr>
          <p:cNvSpPr/>
          <p:nvPr/>
        </p:nvSpPr>
        <p:spPr>
          <a:xfrm>
            <a:off x="3436070" y="5318607"/>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Oval 14">
            <a:extLst>
              <a:ext uri="{FF2B5EF4-FFF2-40B4-BE49-F238E27FC236}">
                <a16:creationId xmlns:a16="http://schemas.microsoft.com/office/drawing/2014/main" id="{07BEAE9D-EAAE-5645-BCD9-F19157FBF5E7}"/>
              </a:ext>
            </a:extLst>
          </p:cNvPr>
          <p:cNvSpPr/>
          <p:nvPr/>
        </p:nvSpPr>
        <p:spPr>
          <a:xfrm>
            <a:off x="4209191" y="4879162"/>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Oval 15">
            <a:extLst>
              <a:ext uri="{FF2B5EF4-FFF2-40B4-BE49-F238E27FC236}">
                <a16:creationId xmlns:a16="http://schemas.microsoft.com/office/drawing/2014/main" id="{B7E595F8-B1DC-4D49-B047-EF0A62C0956A}"/>
              </a:ext>
            </a:extLst>
          </p:cNvPr>
          <p:cNvSpPr/>
          <p:nvPr/>
        </p:nvSpPr>
        <p:spPr>
          <a:xfrm>
            <a:off x="4209191" y="5318607"/>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Oval 16">
            <a:extLst>
              <a:ext uri="{FF2B5EF4-FFF2-40B4-BE49-F238E27FC236}">
                <a16:creationId xmlns:a16="http://schemas.microsoft.com/office/drawing/2014/main" id="{FF666B25-84ED-2C41-BC09-4A258B15D8EB}"/>
              </a:ext>
            </a:extLst>
          </p:cNvPr>
          <p:cNvSpPr/>
          <p:nvPr/>
        </p:nvSpPr>
        <p:spPr>
          <a:xfrm>
            <a:off x="4654668" y="5318607"/>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Oval 17">
            <a:extLst>
              <a:ext uri="{FF2B5EF4-FFF2-40B4-BE49-F238E27FC236}">
                <a16:creationId xmlns:a16="http://schemas.microsoft.com/office/drawing/2014/main" id="{43757659-C906-C748-85A4-5FE28AA6A4B9}"/>
              </a:ext>
            </a:extLst>
          </p:cNvPr>
          <p:cNvSpPr/>
          <p:nvPr/>
        </p:nvSpPr>
        <p:spPr>
          <a:xfrm>
            <a:off x="4209191" y="5758052"/>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Oval 18">
            <a:extLst>
              <a:ext uri="{FF2B5EF4-FFF2-40B4-BE49-F238E27FC236}">
                <a16:creationId xmlns:a16="http://schemas.microsoft.com/office/drawing/2014/main" id="{856900AB-4D27-DF4F-ACDB-3324DFA3F944}"/>
              </a:ext>
            </a:extLst>
          </p:cNvPr>
          <p:cNvSpPr/>
          <p:nvPr/>
        </p:nvSpPr>
        <p:spPr>
          <a:xfrm>
            <a:off x="4654668" y="5758052"/>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0" name="Oval 19">
            <a:extLst>
              <a:ext uri="{FF2B5EF4-FFF2-40B4-BE49-F238E27FC236}">
                <a16:creationId xmlns:a16="http://schemas.microsoft.com/office/drawing/2014/main" id="{EBFB2774-E1E2-3142-A5AB-A9F53EE3A56C}"/>
              </a:ext>
            </a:extLst>
          </p:cNvPr>
          <p:cNvSpPr/>
          <p:nvPr/>
        </p:nvSpPr>
        <p:spPr>
          <a:xfrm>
            <a:off x="5100145" y="5758052"/>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Oval 24">
            <a:extLst>
              <a:ext uri="{FF2B5EF4-FFF2-40B4-BE49-F238E27FC236}">
                <a16:creationId xmlns:a16="http://schemas.microsoft.com/office/drawing/2014/main" id="{3F9B68DD-E23A-F944-A6F5-4918BB9B338C}"/>
              </a:ext>
            </a:extLst>
          </p:cNvPr>
          <p:cNvSpPr/>
          <p:nvPr/>
        </p:nvSpPr>
        <p:spPr>
          <a:xfrm>
            <a:off x="5873266" y="4879162"/>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Oval 25">
            <a:extLst>
              <a:ext uri="{FF2B5EF4-FFF2-40B4-BE49-F238E27FC236}">
                <a16:creationId xmlns:a16="http://schemas.microsoft.com/office/drawing/2014/main" id="{5D63528F-F9E1-A841-BA93-25D149E3FE2F}"/>
              </a:ext>
            </a:extLst>
          </p:cNvPr>
          <p:cNvSpPr/>
          <p:nvPr/>
        </p:nvSpPr>
        <p:spPr>
          <a:xfrm>
            <a:off x="5873266" y="5318607"/>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Oval 26">
            <a:extLst>
              <a:ext uri="{FF2B5EF4-FFF2-40B4-BE49-F238E27FC236}">
                <a16:creationId xmlns:a16="http://schemas.microsoft.com/office/drawing/2014/main" id="{E890D3F7-6B5C-E042-9465-9E6DB0094107}"/>
              </a:ext>
            </a:extLst>
          </p:cNvPr>
          <p:cNvSpPr/>
          <p:nvPr/>
        </p:nvSpPr>
        <p:spPr>
          <a:xfrm>
            <a:off x="6318743" y="5318607"/>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Oval 27">
            <a:extLst>
              <a:ext uri="{FF2B5EF4-FFF2-40B4-BE49-F238E27FC236}">
                <a16:creationId xmlns:a16="http://schemas.microsoft.com/office/drawing/2014/main" id="{2F8B4FAD-86F3-0F48-9614-2E3F105BCEFE}"/>
              </a:ext>
            </a:extLst>
          </p:cNvPr>
          <p:cNvSpPr/>
          <p:nvPr/>
        </p:nvSpPr>
        <p:spPr>
          <a:xfrm>
            <a:off x="5873266" y="5758052"/>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9" name="Oval 28">
            <a:extLst>
              <a:ext uri="{FF2B5EF4-FFF2-40B4-BE49-F238E27FC236}">
                <a16:creationId xmlns:a16="http://schemas.microsoft.com/office/drawing/2014/main" id="{40B63839-FAD0-1444-B511-8B81E75D0071}"/>
              </a:ext>
            </a:extLst>
          </p:cNvPr>
          <p:cNvSpPr/>
          <p:nvPr/>
        </p:nvSpPr>
        <p:spPr>
          <a:xfrm>
            <a:off x="6318743" y="5758052"/>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Oval 29">
            <a:extLst>
              <a:ext uri="{FF2B5EF4-FFF2-40B4-BE49-F238E27FC236}">
                <a16:creationId xmlns:a16="http://schemas.microsoft.com/office/drawing/2014/main" id="{3E7889D3-330C-0242-9261-36A7239F8588}"/>
              </a:ext>
            </a:extLst>
          </p:cNvPr>
          <p:cNvSpPr/>
          <p:nvPr/>
        </p:nvSpPr>
        <p:spPr>
          <a:xfrm>
            <a:off x="6764220" y="5758052"/>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1" name="Oval 30">
            <a:extLst>
              <a:ext uri="{FF2B5EF4-FFF2-40B4-BE49-F238E27FC236}">
                <a16:creationId xmlns:a16="http://schemas.microsoft.com/office/drawing/2014/main" id="{90A97849-ECB4-BD40-A178-1227D9724693}"/>
              </a:ext>
            </a:extLst>
          </p:cNvPr>
          <p:cNvSpPr/>
          <p:nvPr/>
        </p:nvSpPr>
        <p:spPr>
          <a:xfrm>
            <a:off x="5861542" y="6197497"/>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32" name="Oval 31">
            <a:extLst>
              <a:ext uri="{FF2B5EF4-FFF2-40B4-BE49-F238E27FC236}">
                <a16:creationId xmlns:a16="http://schemas.microsoft.com/office/drawing/2014/main" id="{2DAA7876-7E7B-6647-AA92-EDEE8547AFF1}"/>
              </a:ext>
            </a:extLst>
          </p:cNvPr>
          <p:cNvSpPr/>
          <p:nvPr/>
        </p:nvSpPr>
        <p:spPr>
          <a:xfrm>
            <a:off x="6307019" y="6197497"/>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33" name="Oval 32">
            <a:extLst>
              <a:ext uri="{FF2B5EF4-FFF2-40B4-BE49-F238E27FC236}">
                <a16:creationId xmlns:a16="http://schemas.microsoft.com/office/drawing/2014/main" id="{14767E04-3F3B-8C44-9754-2F740DB2F710}"/>
              </a:ext>
            </a:extLst>
          </p:cNvPr>
          <p:cNvSpPr/>
          <p:nvPr/>
        </p:nvSpPr>
        <p:spPr>
          <a:xfrm>
            <a:off x="6752496" y="6197497"/>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34" name="Oval 33">
            <a:extLst>
              <a:ext uri="{FF2B5EF4-FFF2-40B4-BE49-F238E27FC236}">
                <a16:creationId xmlns:a16="http://schemas.microsoft.com/office/drawing/2014/main" id="{2DFB1E7A-A6D6-C64F-B859-12928DCE8139}"/>
              </a:ext>
            </a:extLst>
          </p:cNvPr>
          <p:cNvSpPr/>
          <p:nvPr/>
        </p:nvSpPr>
        <p:spPr>
          <a:xfrm>
            <a:off x="7197973" y="6197497"/>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35" name="Oval 34">
            <a:extLst>
              <a:ext uri="{FF2B5EF4-FFF2-40B4-BE49-F238E27FC236}">
                <a16:creationId xmlns:a16="http://schemas.microsoft.com/office/drawing/2014/main" id="{88FE59E1-E63B-B949-B279-5AA3525EC753}"/>
              </a:ext>
            </a:extLst>
          </p:cNvPr>
          <p:cNvSpPr/>
          <p:nvPr/>
        </p:nvSpPr>
        <p:spPr>
          <a:xfrm>
            <a:off x="1918841" y="4879162"/>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ectangle 35">
            <a:extLst>
              <a:ext uri="{FF2B5EF4-FFF2-40B4-BE49-F238E27FC236}">
                <a16:creationId xmlns:a16="http://schemas.microsoft.com/office/drawing/2014/main" id="{B90C06BB-CA81-D34D-876C-BCF97190C763}"/>
              </a:ext>
            </a:extLst>
          </p:cNvPr>
          <p:cNvSpPr/>
          <p:nvPr/>
        </p:nvSpPr>
        <p:spPr>
          <a:xfrm>
            <a:off x="6221846" y="6375332"/>
            <a:ext cx="793807" cy="461665"/>
          </a:xfrm>
          <a:prstGeom prst="rect">
            <a:avLst/>
          </a:prstGeom>
        </p:spPr>
        <p:txBody>
          <a:bodyPr wrap="none">
            <a:spAutoFit/>
          </a:bodyPr>
          <a:lstStyle/>
          <a:p>
            <a:r>
              <a:rPr lang="en-US" sz="2400" dirty="0"/>
              <a:t>n = 4</a:t>
            </a:r>
            <a:endParaRPr lang="en-TW" sz="2400" dirty="0"/>
          </a:p>
        </p:txBody>
      </p:sp>
      <p:sp>
        <p:nvSpPr>
          <p:cNvPr id="37" name="Rectangle 36">
            <a:extLst>
              <a:ext uri="{FF2B5EF4-FFF2-40B4-BE49-F238E27FC236}">
                <a16:creationId xmlns:a16="http://schemas.microsoft.com/office/drawing/2014/main" id="{4DEDBD6E-307C-0A42-9E7C-1BC2CC8B46D5}"/>
              </a:ext>
            </a:extLst>
          </p:cNvPr>
          <p:cNvSpPr/>
          <p:nvPr/>
        </p:nvSpPr>
        <p:spPr>
          <a:xfrm>
            <a:off x="4333819" y="6375332"/>
            <a:ext cx="793807" cy="461665"/>
          </a:xfrm>
          <a:prstGeom prst="rect">
            <a:avLst/>
          </a:prstGeom>
        </p:spPr>
        <p:txBody>
          <a:bodyPr wrap="none">
            <a:spAutoFit/>
          </a:bodyPr>
          <a:lstStyle/>
          <a:p>
            <a:r>
              <a:rPr lang="en-US" sz="2400" dirty="0"/>
              <a:t>n = 3</a:t>
            </a:r>
            <a:endParaRPr lang="en-TW" sz="2400" dirty="0"/>
          </a:p>
        </p:txBody>
      </p:sp>
      <p:sp>
        <p:nvSpPr>
          <p:cNvPr id="38" name="Rectangle 37">
            <a:extLst>
              <a:ext uri="{FF2B5EF4-FFF2-40B4-BE49-F238E27FC236}">
                <a16:creationId xmlns:a16="http://schemas.microsoft.com/office/drawing/2014/main" id="{AC824118-6E8C-EC4B-9DCC-EE6C7A846A58}"/>
              </a:ext>
            </a:extLst>
          </p:cNvPr>
          <p:cNvSpPr/>
          <p:nvPr/>
        </p:nvSpPr>
        <p:spPr>
          <a:xfrm>
            <a:off x="2940003" y="6375332"/>
            <a:ext cx="793807" cy="461665"/>
          </a:xfrm>
          <a:prstGeom prst="rect">
            <a:avLst/>
          </a:prstGeom>
        </p:spPr>
        <p:txBody>
          <a:bodyPr wrap="none">
            <a:spAutoFit/>
          </a:bodyPr>
          <a:lstStyle/>
          <a:p>
            <a:r>
              <a:rPr lang="en-US" sz="2400" dirty="0"/>
              <a:t>n = 2</a:t>
            </a:r>
            <a:endParaRPr lang="en-TW" sz="2400" dirty="0"/>
          </a:p>
        </p:txBody>
      </p:sp>
      <p:sp>
        <p:nvSpPr>
          <p:cNvPr id="39" name="Rectangle 38">
            <a:extLst>
              <a:ext uri="{FF2B5EF4-FFF2-40B4-BE49-F238E27FC236}">
                <a16:creationId xmlns:a16="http://schemas.microsoft.com/office/drawing/2014/main" id="{2A60CE99-CC1B-4449-B0D1-77A365FBF9EC}"/>
              </a:ext>
            </a:extLst>
          </p:cNvPr>
          <p:cNvSpPr/>
          <p:nvPr/>
        </p:nvSpPr>
        <p:spPr>
          <a:xfrm>
            <a:off x="1726339" y="6375332"/>
            <a:ext cx="793807" cy="461665"/>
          </a:xfrm>
          <a:prstGeom prst="rect">
            <a:avLst/>
          </a:prstGeom>
        </p:spPr>
        <p:txBody>
          <a:bodyPr wrap="none">
            <a:spAutoFit/>
          </a:bodyPr>
          <a:lstStyle/>
          <a:p>
            <a:r>
              <a:rPr lang="en-US" sz="2400" dirty="0"/>
              <a:t>n = 1</a:t>
            </a:r>
            <a:endParaRPr lang="en-TW" sz="2400" dirty="0"/>
          </a:p>
        </p:txBody>
      </p:sp>
      <p:sp>
        <p:nvSpPr>
          <p:cNvPr id="40" name="Rounded Rectangle 39">
            <a:extLst>
              <a:ext uri="{FF2B5EF4-FFF2-40B4-BE49-F238E27FC236}">
                <a16:creationId xmlns:a16="http://schemas.microsoft.com/office/drawing/2014/main" id="{D5842CDF-05DC-C846-AB31-5D0FA4C5EDB8}"/>
              </a:ext>
            </a:extLst>
          </p:cNvPr>
          <p:cNvSpPr/>
          <p:nvPr/>
        </p:nvSpPr>
        <p:spPr>
          <a:xfrm>
            <a:off x="1277815" y="4747846"/>
            <a:ext cx="6600093" cy="2031774"/>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4253302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D8673-2432-E344-9B29-651760F37805}"/>
              </a:ext>
            </a:extLst>
          </p:cNvPr>
          <p:cNvSpPr>
            <a:spLocks noGrp="1"/>
          </p:cNvSpPr>
          <p:nvPr>
            <p:ph type="title"/>
          </p:nvPr>
        </p:nvSpPr>
        <p:spPr/>
        <p:txBody>
          <a:bodyPr>
            <a:normAutofit/>
          </a:bodyPr>
          <a:lstStyle/>
          <a:p>
            <a:r>
              <a:rPr lang="en-US" b="1" dirty="0"/>
              <a:t>Example</a:t>
            </a:r>
            <a:endParaRPr lang="en-TW" dirty="0"/>
          </a:p>
        </p:txBody>
      </p:sp>
      <p:sp>
        <p:nvSpPr>
          <p:cNvPr id="3" name="Content Placeholder 2">
            <a:extLst>
              <a:ext uri="{FF2B5EF4-FFF2-40B4-BE49-F238E27FC236}">
                <a16:creationId xmlns:a16="http://schemas.microsoft.com/office/drawing/2014/main" id="{CF92C8D2-4DA8-6A49-B460-70A9B232677A}"/>
              </a:ext>
            </a:extLst>
          </p:cNvPr>
          <p:cNvSpPr>
            <a:spLocks noGrp="1"/>
          </p:cNvSpPr>
          <p:nvPr>
            <p:ph idx="1"/>
          </p:nvPr>
        </p:nvSpPr>
        <p:spPr/>
        <p:txBody>
          <a:bodyPr>
            <a:normAutofit/>
          </a:bodyPr>
          <a:lstStyle/>
          <a:p>
            <a:r>
              <a:rPr lang="en-US" dirty="0"/>
              <a:t>Say we want to get the fourth term we have to add </a:t>
            </a:r>
          </a:p>
          <a:p>
            <a:pPr marL="0" indent="0" algn="ctr">
              <a:buNone/>
            </a:pPr>
            <a:r>
              <a:rPr lang="en-US" b="1" dirty="0">
                <a:solidFill>
                  <a:srgbClr val="FF0000"/>
                </a:solidFill>
              </a:rPr>
              <a:t>4 +3 +2 + 1 = 10</a:t>
            </a:r>
            <a:r>
              <a:rPr lang="en-US" dirty="0"/>
              <a:t> </a:t>
            </a:r>
          </a:p>
          <a:p>
            <a:r>
              <a:rPr lang="en-US" dirty="0"/>
              <a:t>We can do this with a while loop: </a:t>
            </a:r>
          </a:p>
          <a:p>
            <a:pPr marL="457200" lvl="1" indent="0">
              <a:buNone/>
            </a:pPr>
            <a:r>
              <a:rPr lang="en-US" sz="2800" dirty="0"/>
              <a:t>public static int triangle (int n) { </a:t>
            </a:r>
          </a:p>
          <a:p>
            <a:pPr marL="914400" lvl="2" indent="0">
              <a:buNone/>
            </a:pPr>
            <a:r>
              <a:rPr lang="en-US" sz="2800" dirty="0"/>
              <a:t>int total = 0; </a:t>
            </a:r>
          </a:p>
          <a:p>
            <a:pPr marL="914400" lvl="2" indent="0">
              <a:buNone/>
            </a:pPr>
            <a:r>
              <a:rPr lang="en-US" sz="2800" dirty="0"/>
              <a:t>while(n &gt; 0) { </a:t>
            </a:r>
          </a:p>
          <a:p>
            <a:pPr marL="1371600" lvl="3" indent="0">
              <a:buNone/>
            </a:pPr>
            <a:r>
              <a:rPr lang="en-US" sz="2800" dirty="0"/>
              <a:t>total = total + n; </a:t>
            </a:r>
          </a:p>
          <a:p>
            <a:pPr marL="1371600" lvl="3" indent="0">
              <a:buNone/>
            </a:pPr>
            <a:r>
              <a:rPr lang="en-US" sz="2800" dirty="0"/>
              <a:t>n--; </a:t>
            </a:r>
          </a:p>
          <a:p>
            <a:pPr marL="914400" lvl="2" indent="0">
              <a:buNone/>
            </a:pPr>
            <a:r>
              <a:rPr lang="en-US" sz="2800" dirty="0"/>
              <a:t>} </a:t>
            </a:r>
          </a:p>
          <a:p>
            <a:pPr marL="914400" lvl="2" indent="0">
              <a:buNone/>
            </a:pPr>
            <a:r>
              <a:rPr lang="en-US" sz="2800" dirty="0"/>
              <a:t>return total; </a:t>
            </a:r>
          </a:p>
          <a:p>
            <a:pPr marL="457200" lvl="1" indent="0">
              <a:buNone/>
            </a:pPr>
            <a:r>
              <a:rPr lang="en-US" sz="2800" dirty="0"/>
              <a:t>} </a:t>
            </a:r>
          </a:p>
        </p:txBody>
      </p:sp>
      <p:sp>
        <p:nvSpPr>
          <p:cNvPr id="4" name="Slide Number Placeholder 3">
            <a:extLst>
              <a:ext uri="{FF2B5EF4-FFF2-40B4-BE49-F238E27FC236}">
                <a16:creationId xmlns:a16="http://schemas.microsoft.com/office/drawing/2014/main" id="{E33889B1-3F10-214F-A43F-4AC464916A89}"/>
              </a:ext>
            </a:extLst>
          </p:cNvPr>
          <p:cNvSpPr>
            <a:spLocks noGrp="1"/>
          </p:cNvSpPr>
          <p:nvPr>
            <p:ph type="sldNum" sz="quarter" idx="12"/>
          </p:nvPr>
        </p:nvSpPr>
        <p:spPr/>
        <p:txBody>
          <a:bodyPr/>
          <a:lstStyle/>
          <a:p>
            <a:fld id="{14B373FC-FF3A-C64D-BE97-055D2267A4A7}" type="slidenum">
              <a:rPr lang="en-TW" smtClean="0"/>
              <a:t>13</a:t>
            </a:fld>
            <a:endParaRPr lang="en-TW"/>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293ECD-9336-D94F-B716-49DE4029ADC8}"/>
                  </a:ext>
                </a:extLst>
              </p:cNvPr>
              <p:cNvSpPr txBox="1"/>
              <p:nvPr/>
            </p:nvSpPr>
            <p:spPr>
              <a:xfrm>
                <a:off x="1644487" y="5833361"/>
                <a:ext cx="6700232" cy="832279"/>
              </a:xfrm>
              <a:prstGeom prst="rect">
                <a:avLst/>
              </a:prstGeom>
              <a:noFill/>
              <a:ln w="38100">
                <a:solidFill>
                  <a:srgbClr val="FF0000"/>
                </a:solidFill>
              </a:ln>
            </p:spPr>
            <p:txBody>
              <a:bodyPr wrap="none" rtlCol="0">
                <a:spAutoFit/>
              </a:bodyPr>
              <a:lstStyle/>
              <a:p>
                <a:r>
                  <a:rPr lang="en-US" sz="2400" dirty="0">
                    <a:solidFill>
                      <a:schemeClr val="tx1"/>
                    </a:solidFill>
                  </a:rPr>
                  <a:t>// Input: an positive integer </a:t>
                </a:r>
                <a14:m>
                  <m:oMath xmlns:m="http://schemas.openxmlformats.org/officeDocument/2006/math">
                    <m:r>
                      <a:rPr lang="en-US" sz="2400" b="0" i="1" dirty="0">
                        <a:solidFill>
                          <a:schemeClr val="tx1"/>
                        </a:solidFill>
                        <a:latin typeface="Cambria Math" panose="02040503050406030204" pitchFamily="18" charset="0"/>
                      </a:rPr>
                      <m:t>𝑛</m:t>
                    </m:r>
                  </m:oMath>
                </a14:m>
                <a:endParaRPr lang="en-US" sz="2400" dirty="0">
                  <a:solidFill>
                    <a:schemeClr val="tx1"/>
                  </a:solidFill>
                </a:endParaRPr>
              </a:p>
              <a:p>
                <a:r>
                  <a:rPr lang="en-TW" sz="2400" dirty="0">
                    <a:solidFill>
                      <a:schemeClr val="tx1"/>
                    </a:solidFill>
                  </a:rPr>
                  <a:t>// Output: </a:t>
                </a:r>
                <a14:m>
                  <m:oMath xmlns:m="http://schemas.openxmlformats.org/officeDocument/2006/math">
                    <m:r>
                      <a:rPr lang="en-US" sz="2400" b="0" i="1" dirty="0" smtClean="0">
                        <a:solidFill>
                          <a:schemeClr val="tx1"/>
                        </a:solidFill>
                        <a:latin typeface="Cambria Math" panose="02040503050406030204" pitchFamily="18" charset="0"/>
                      </a:rPr>
                      <m:t>𝑛</m:t>
                    </m:r>
                    <m:r>
                      <a:rPr lang="en-US" sz="2400" b="0" i="1" dirty="0" smtClean="0">
                        <a:solidFill>
                          <a:schemeClr val="tx1"/>
                        </a:solidFill>
                        <a:latin typeface="Cambria Math" panose="02040503050406030204" pitchFamily="18" charset="0"/>
                      </a:rPr>
                      <m:t>+</m:t>
                    </m:r>
                    <m:d>
                      <m:dPr>
                        <m:ctrlPr>
                          <a:rPr lang="en-US" sz="240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𝑛</m:t>
                        </m:r>
                        <m:r>
                          <a:rPr lang="en-US" sz="2400" b="0" i="1" dirty="0" smtClean="0">
                            <a:solidFill>
                              <a:schemeClr val="tx1"/>
                            </a:solidFill>
                            <a:latin typeface="Cambria Math" panose="02040503050406030204" pitchFamily="18" charset="0"/>
                          </a:rPr>
                          <m:t>−1</m:t>
                        </m:r>
                      </m:e>
                    </m:d>
                    <m:r>
                      <a:rPr lang="en-US" sz="2400" b="0" i="1" dirty="0" smtClean="0">
                        <a:solidFill>
                          <a:schemeClr val="tx1"/>
                        </a:solidFill>
                        <a:latin typeface="Cambria Math" panose="02040503050406030204" pitchFamily="18" charset="0"/>
                      </a:rPr>
                      <m:t>+</m:t>
                    </m:r>
                    <m:d>
                      <m:dPr>
                        <m:ctrlPr>
                          <a:rPr lang="en-US" sz="240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𝑛</m:t>
                        </m:r>
                        <m:r>
                          <a:rPr lang="en-US" sz="2400" b="0" i="1" dirty="0" smtClean="0">
                            <a:solidFill>
                              <a:schemeClr val="tx1"/>
                            </a:solidFill>
                            <a:latin typeface="Cambria Math" panose="02040503050406030204" pitchFamily="18" charset="0"/>
                          </a:rPr>
                          <m:t>−2</m:t>
                        </m:r>
                      </m:e>
                    </m:d>
                    <m:r>
                      <a:rPr lang="en-US" sz="2400" b="0" i="1" dirty="0" smtClean="0">
                        <a:solidFill>
                          <a:schemeClr val="tx1"/>
                        </a:solidFill>
                        <a:latin typeface="Cambria Math" panose="02040503050406030204" pitchFamily="18" charset="0"/>
                      </a:rPr>
                      <m:t>+…+1=</m:t>
                    </m:r>
                    <m:nary>
                      <m:naryPr>
                        <m:chr m:val="∑"/>
                        <m:limLoc m:val="subSup"/>
                        <m:ctrlPr>
                          <a:rPr lang="en-US" sz="2400" i="1" dirty="0" smtClean="0">
                            <a:solidFill>
                              <a:schemeClr val="tx1"/>
                            </a:solidFill>
                            <a:latin typeface="Cambria Math" panose="02040503050406030204" pitchFamily="18" charset="0"/>
                          </a:rPr>
                        </m:ctrlPr>
                      </m:naryPr>
                      <m:sub>
                        <m:r>
                          <m:rPr>
                            <m:brk m:alnAt="25"/>
                          </m:rPr>
                          <a:rPr lang="en-US" sz="2400" b="0" i="1" dirty="0" smtClean="0">
                            <a:solidFill>
                              <a:schemeClr val="tx1"/>
                            </a:solidFill>
                            <a:latin typeface="Cambria Math" panose="02040503050406030204" pitchFamily="18" charset="0"/>
                          </a:rPr>
                          <m:t>𝑖</m:t>
                        </m:r>
                        <m:r>
                          <a:rPr lang="en-US" sz="2400" b="0" i="1" dirty="0" smtClean="0">
                            <a:solidFill>
                              <a:schemeClr val="tx1"/>
                            </a:solidFill>
                            <a:latin typeface="Cambria Math" panose="02040503050406030204" pitchFamily="18" charset="0"/>
                          </a:rPr>
                          <m:t>=1</m:t>
                        </m:r>
                      </m:sub>
                      <m:sup>
                        <m:r>
                          <a:rPr lang="en-US" sz="2400" b="0" i="1" dirty="0" smtClean="0">
                            <a:solidFill>
                              <a:schemeClr val="tx1"/>
                            </a:solidFill>
                            <a:latin typeface="Cambria Math" panose="02040503050406030204" pitchFamily="18" charset="0"/>
                          </a:rPr>
                          <m:t>𝑛</m:t>
                        </m:r>
                      </m:sup>
                      <m:e>
                        <m:r>
                          <a:rPr lang="en-US" sz="2400" b="0" i="1" dirty="0" smtClean="0">
                            <a:solidFill>
                              <a:schemeClr val="tx1"/>
                            </a:solidFill>
                            <a:latin typeface="Cambria Math" panose="02040503050406030204" pitchFamily="18" charset="0"/>
                          </a:rPr>
                          <m:t>𝑖</m:t>
                        </m:r>
                      </m:e>
                    </m:nary>
                  </m:oMath>
                </a14:m>
                <a:endParaRPr lang="en-TW" sz="2400" dirty="0">
                  <a:solidFill>
                    <a:schemeClr val="tx1"/>
                  </a:solidFill>
                </a:endParaRPr>
              </a:p>
            </p:txBody>
          </p:sp>
        </mc:Choice>
        <mc:Fallback xmlns="">
          <p:sp>
            <p:nvSpPr>
              <p:cNvPr id="5" name="TextBox 4">
                <a:extLst>
                  <a:ext uri="{FF2B5EF4-FFF2-40B4-BE49-F238E27FC236}">
                    <a16:creationId xmlns:a16="http://schemas.microsoft.com/office/drawing/2014/main" id="{93293ECD-9336-D94F-B716-49DE4029ADC8}"/>
                  </a:ext>
                </a:extLst>
              </p:cNvPr>
              <p:cNvSpPr txBox="1">
                <a:spLocks noRot="1" noChangeAspect="1" noMove="1" noResize="1" noEditPoints="1" noAdjustHandles="1" noChangeArrowheads="1" noChangeShapeType="1" noTextEdit="1"/>
              </p:cNvSpPr>
              <p:nvPr/>
            </p:nvSpPr>
            <p:spPr>
              <a:xfrm>
                <a:off x="1644487" y="5833361"/>
                <a:ext cx="6700232" cy="832279"/>
              </a:xfrm>
              <a:prstGeom prst="rect">
                <a:avLst/>
              </a:prstGeom>
              <a:blipFill>
                <a:blip r:embed="rId2"/>
                <a:stretch>
                  <a:fillRect l="-1128" t="-24286" b="-97143"/>
                </a:stretch>
              </a:blipFill>
              <a:ln w="38100">
                <a:solidFill>
                  <a:srgbClr val="FF0000"/>
                </a:solidFill>
              </a:ln>
            </p:spPr>
            <p:txBody>
              <a:bodyPr/>
              <a:lstStyle/>
              <a:p>
                <a:r>
                  <a:rPr lang="en-TW">
                    <a:noFill/>
                  </a:rPr>
                  <a:t> </a:t>
                </a:r>
              </a:p>
            </p:txBody>
          </p:sp>
        </mc:Fallback>
      </mc:AlternateContent>
      <p:sp>
        <p:nvSpPr>
          <p:cNvPr id="6" name="TextBox 5">
            <a:extLst>
              <a:ext uri="{FF2B5EF4-FFF2-40B4-BE49-F238E27FC236}">
                <a16:creationId xmlns:a16="http://schemas.microsoft.com/office/drawing/2014/main" id="{9113EA3E-2B36-444D-AB8A-7C7E146F95F1}"/>
              </a:ext>
            </a:extLst>
          </p:cNvPr>
          <p:cNvSpPr txBox="1"/>
          <p:nvPr/>
        </p:nvSpPr>
        <p:spPr>
          <a:xfrm>
            <a:off x="4693119" y="3290334"/>
            <a:ext cx="4088097" cy="2246769"/>
          </a:xfrm>
          <a:prstGeom prst="rect">
            <a:avLst/>
          </a:prstGeom>
          <a:noFill/>
          <a:ln w="38100">
            <a:solidFill>
              <a:schemeClr val="accent2">
                <a:lumMod val="75000"/>
              </a:schemeClr>
            </a:solidFill>
          </a:ln>
        </p:spPr>
        <p:txBody>
          <a:bodyPr wrap="square" rtlCol="0">
            <a:spAutoFit/>
          </a:bodyPr>
          <a:lstStyle/>
          <a:p>
            <a:r>
              <a:rPr lang="en-US" sz="2800" dirty="0">
                <a:solidFill>
                  <a:schemeClr val="tx1"/>
                </a:solidFill>
              </a:rPr>
              <a:t>You can write as…</a:t>
            </a:r>
          </a:p>
          <a:p>
            <a:r>
              <a:rPr lang="en-TW" sz="2800" dirty="0">
                <a:solidFill>
                  <a:schemeClr val="tx1"/>
                </a:solidFill>
              </a:rPr>
              <a:t>====================</a:t>
            </a:r>
          </a:p>
          <a:p>
            <a:r>
              <a:rPr lang="en-TW" sz="2800" dirty="0"/>
              <a:t>for (int i = n; i&gt;0; i--) {</a:t>
            </a:r>
          </a:p>
          <a:p>
            <a:r>
              <a:rPr lang="en-TW" sz="2800" dirty="0">
                <a:solidFill>
                  <a:schemeClr val="tx1"/>
                </a:solidFill>
              </a:rPr>
              <a:t>	total = </a:t>
            </a:r>
            <a:r>
              <a:rPr lang="en-TW" sz="2800" dirty="0"/>
              <a:t>total + i;</a:t>
            </a:r>
          </a:p>
          <a:p>
            <a:r>
              <a:rPr lang="en-TW" sz="2800" dirty="0">
                <a:solidFill>
                  <a:schemeClr val="tx1"/>
                </a:solidFill>
              </a:rPr>
              <a:t>}</a:t>
            </a:r>
          </a:p>
        </p:txBody>
      </p:sp>
      <p:sp>
        <p:nvSpPr>
          <p:cNvPr id="7" name="Right Brace 6">
            <a:extLst>
              <a:ext uri="{FF2B5EF4-FFF2-40B4-BE49-F238E27FC236}">
                <a16:creationId xmlns:a16="http://schemas.microsoft.com/office/drawing/2014/main" id="{82B39D54-53E5-3C41-8BEE-C4AEDE3020FC}"/>
              </a:ext>
            </a:extLst>
          </p:cNvPr>
          <p:cNvSpPr/>
          <p:nvPr/>
        </p:nvSpPr>
        <p:spPr>
          <a:xfrm>
            <a:off x="4220306" y="3706651"/>
            <a:ext cx="351693" cy="1416334"/>
          </a:xfrm>
          <a:prstGeom prst="rightBrac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Tree>
    <p:extLst>
      <p:ext uri="{BB962C8B-B14F-4D97-AF65-F5344CB8AC3E}">
        <p14:creationId xmlns:p14="http://schemas.microsoft.com/office/powerpoint/2010/main" val="335747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E475D-9D88-524D-90AF-8DF50EFA9B6E}"/>
              </a:ext>
            </a:extLst>
          </p:cNvPr>
          <p:cNvSpPr>
            <a:spLocks noGrp="1"/>
          </p:cNvSpPr>
          <p:nvPr>
            <p:ph type="title"/>
          </p:nvPr>
        </p:nvSpPr>
        <p:spPr/>
        <p:txBody>
          <a:bodyPr>
            <a:normAutofit/>
          </a:bodyPr>
          <a:lstStyle/>
          <a:p>
            <a:r>
              <a:rPr lang="en-US" b="1" dirty="0"/>
              <a:t>Algorithm</a:t>
            </a:r>
            <a:endParaRPr lang="en-TW" dirty="0"/>
          </a:p>
        </p:txBody>
      </p:sp>
      <p:sp>
        <p:nvSpPr>
          <p:cNvPr id="3" name="Content Placeholder 2">
            <a:extLst>
              <a:ext uri="{FF2B5EF4-FFF2-40B4-BE49-F238E27FC236}">
                <a16:creationId xmlns:a16="http://schemas.microsoft.com/office/drawing/2014/main" id="{4041F125-6C89-AC44-9C27-6ABA9903BCBB}"/>
              </a:ext>
            </a:extLst>
          </p:cNvPr>
          <p:cNvSpPr>
            <a:spLocks noGrp="1"/>
          </p:cNvSpPr>
          <p:nvPr>
            <p:ph idx="1"/>
          </p:nvPr>
        </p:nvSpPr>
        <p:spPr/>
        <p:txBody>
          <a:bodyPr/>
          <a:lstStyle/>
          <a:p>
            <a:r>
              <a:rPr lang="en-US" dirty="0"/>
              <a:t>Therefore the following is true: </a:t>
            </a:r>
          </a:p>
          <a:p>
            <a:pPr marL="0" indent="0" algn="ctr">
              <a:buNone/>
            </a:pPr>
            <a:r>
              <a:rPr lang="en-US" b="1" i="1" dirty="0"/>
              <a:t>pins in N rows = pins in row N + pins in N-1 rows </a:t>
            </a:r>
            <a:endParaRPr lang="en-US" b="1" dirty="0"/>
          </a:p>
          <a:p>
            <a:r>
              <a:rPr lang="en-US" dirty="0"/>
              <a:t>Here is the algorithm for recursive triangular numbers: </a:t>
            </a:r>
          </a:p>
          <a:p>
            <a:pPr lvl="1"/>
            <a:r>
              <a:rPr lang="en-US" sz="2800" dirty="0"/>
              <a:t>Triangle( 1 ) = 1 </a:t>
            </a:r>
          </a:p>
          <a:p>
            <a:pPr lvl="1"/>
            <a:r>
              <a:rPr lang="en-US" sz="2800" dirty="0"/>
              <a:t>Triangle( N ) = N + Triangle( N - 1 ) </a:t>
            </a:r>
          </a:p>
          <a:p>
            <a:endParaRPr lang="en-TW" dirty="0"/>
          </a:p>
        </p:txBody>
      </p:sp>
      <p:sp>
        <p:nvSpPr>
          <p:cNvPr id="4" name="Slide Number Placeholder 3">
            <a:extLst>
              <a:ext uri="{FF2B5EF4-FFF2-40B4-BE49-F238E27FC236}">
                <a16:creationId xmlns:a16="http://schemas.microsoft.com/office/drawing/2014/main" id="{1C804A62-5D1D-E142-AD9B-D92613DB9375}"/>
              </a:ext>
            </a:extLst>
          </p:cNvPr>
          <p:cNvSpPr>
            <a:spLocks noGrp="1"/>
          </p:cNvSpPr>
          <p:nvPr>
            <p:ph type="sldNum" sz="quarter" idx="12"/>
          </p:nvPr>
        </p:nvSpPr>
        <p:spPr/>
        <p:txBody>
          <a:bodyPr/>
          <a:lstStyle/>
          <a:p>
            <a:fld id="{14B373FC-FF3A-C64D-BE97-055D2267A4A7}" type="slidenum">
              <a:rPr lang="en-TW" smtClean="0"/>
              <a:t>14</a:t>
            </a:fld>
            <a:endParaRPr lang="en-TW"/>
          </a:p>
        </p:txBody>
      </p:sp>
      <p:sp>
        <p:nvSpPr>
          <p:cNvPr id="5" name="Oval 4">
            <a:extLst>
              <a:ext uri="{FF2B5EF4-FFF2-40B4-BE49-F238E27FC236}">
                <a16:creationId xmlns:a16="http://schemas.microsoft.com/office/drawing/2014/main" id="{CA09B5F4-DB9D-694B-BF60-21775FE9C2B0}"/>
              </a:ext>
            </a:extLst>
          </p:cNvPr>
          <p:cNvSpPr/>
          <p:nvPr/>
        </p:nvSpPr>
        <p:spPr>
          <a:xfrm>
            <a:off x="1702162" y="4011654"/>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Oval 5">
            <a:extLst>
              <a:ext uri="{FF2B5EF4-FFF2-40B4-BE49-F238E27FC236}">
                <a16:creationId xmlns:a16="http://schemas.microsoft.com/office/drawing/2014/main" id="{31BCBBB8-5119-0441-AF12-516A60B3BD3B}"/>
              </a:ext>
            </a:extLst>
          </p:cNvPr>
          <p:cNvSpPr/>
          <p:nvPr/>
        </p:nvSpPr>
        <p:spPr>
          <a:xfrm>
            <a:off x="1702162" y="4451099"/>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Oval 6">
            <a:extLst>
              <a:ext uri="{FF2B5EF4-FFF2-40B4-BE49-F238E27FC236}">
                <a16:creationId xmlns:a16="http://schemas.microsoft.com/office/drawing/2014/main" id="{D4F6BCC8-93C3-CC41-BC98-B5862F86EF4C}"/>
              </a:ext>
            </a:extLst>
          </p:cNvPr>
          <p:cNvSpPr/>
          <p:nvPr/>
        </p:nvSpPr>
        <p:spPr>
          <a:xfrm>
            <a:off x="2147639" y="4451099"/>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Oval 7">
            <a:extLst>
              <a:ext uri="{FF2B5EF4-FFF2-40B4-BE49-F238E27FC236}">
                <a16:creationId xmlns:a16="http://schemas.microsoft.com/office/drawing/2014/main" id="{F5945F1D-274F-3B4E-833B-BEFAF80E08C0}"/>
              </a:ext>
            </a:extLst>
          </p:cNvPr>
          <p:cNvSpPr/>
          <p:nvPr/>
        </p:nvSpPr>
        <p:spPr>
          <a:xfrm>
            <a:off x="2920760" y="4011654"/>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71125EF8-93D6-A24C-91E9-9EA447CBA301}"/>
              </a:ext>
            </a:extLst>
          </p:cNvPr>
          <p:cNvSpPr/>
          <p:nvPr/>
        </p:nvSpPr>
        <p:spPr>
          <a:xfrm>
            <a:off x="2920760" y="4451099"/>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 name="Oval 9">
            <a:extLst>
              <a:ext uri="{FF2B5EF4-FFF2-40B4-BE49-F238E27FC236}">
                <a16:creationId xmlns:a16="http://schemas.microsoft.com/office/drawing/2014/main" id="{435AD67B-E6A2-5548-AC16-F7E6C3B05F89}"/>
              </a:ext>
            </a:extLst>
          </p:cNvPr>
          <p:cNvSpPr/>
          <p:nvPr/>
        </p:nvSpPr>
        <p:spPr>
          <a:xfrm>
            <a:off x="3366237" y="4451099"/>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Oval 10">
            <a:extLst>
              <a:ext uri="{FF2B5EF4-FFF2-40B4-BE49-F238E27FC236}">
                <a16:creationId xmlns:a16="http://schemas.microsoft.com/office/drawing/2014/main" id="{6E75EF8A-650B-B047-A0B2-E5F73DA7988E}"/>
              </a:ext>
            </a:extLst>
          </p:cNvPr>
          <p:cNvSpPr/>
          <p:nvPr/>
        </p:nvSpPr>
        <p:spPr>
          <a:xfrm>
            <a:off x="2920760" y="4890544"/>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2" name="Oval 11">
            <a:extLst>
              <a:ext uri="{FF2B5EF4-FFF2-40B4-BE49-F238E27FC236}">
                <a16:creationId xmlns:a16="http://schemas.microsoft.com/office/drawing/2014/main" id="{E6D328E3-8E8A-B54F-8B56-C789C9FEBBF2}"/>
              </a:ext>
            </a:extLst>
          </p:cNvPr>
          <p:cNvSpPr/>
          <p:nvPr/>
        </p:nvSpPr>
        <p:spPr>
          <a:xfrm>
            <a:off x="3366237" y="4890544"/>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Oval 12">
            <a:extLst>
              <a:ext uri="{FF2B5EF4-FFF2-40B4-BE49-F238E27FC236}">
                <a16:creationId xmlns:a16="http://schemas.microsoft.com/office/drawing/2014/main" id="{12265C94-EAA2-0242-916D-263EEF59AE11}"/>
              </a:ext>
            </a:extLst>
          </p:cNvPr>
          <p:cNvSpPr/>
          <p:nvPr/>
        </p:nvSpPr>
        <p:spPr>
          <a:xfrm>
            <a:off x="3811714" y="4890544"/>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4" name="Oval 13">
            <a:extLst>
              <a:ext uri="{FF2B5EF4-FFF2-40B4-BE49-F238E27FC236}">
                <a16:creationId xmlns:a16="http://schemas.microsoft.com/office/drawing/2014/main" id="{34CD8FEB-2F58-794B-B1D1-5F1C4B362E07}"/>
              </a:ext>
            </a:extLst>
          </p:cNvPr>
          <p:cNvSpPr/>
          <p:nvPr/>
        </p:nvSpPr>
        <p:spPr>
          <a:xfrm>
            <a:off x="4584835" y="4011654"/>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Oval 14">
            <a:extLst>
              <a:ext uri="{FF2B5EF4-FFF2-40B4-BE49-F238E27FC236}">
                <a16:creationId xmlns:a16="http://schemas.microsoft.com/office/drawing/2014/main" id="{A4295117-1274-9849-A09B-10246FE204A8}"/>
              </a:ext>
            </a:extLst>
          </p:cNvPr>
          <p:cNvSpPr/>
          <p:nvPr/>
        </p:nvSpPr>
        <p:spPr>
          <a:xfrm>
            <a:off x="4584835" y="4451099"/>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Oval 15">
            <a:extLst>
              <a:ext uri="{FF2B5EF4-FFF2-40B4-BE49-F238E27FC236}">
                <a16:creationId xmlns:a16="http://schemas.microsoft.com/office/drawing/2014/main" id="{F7FF980E-BB90-AF46-B914-537DEF4F4C6E}"/>
              </a:ext>
            </a:extLst>
          </p:cNvPr>
          <p:cNvSpPr/>
          <p:nvPr/>
        </p:nvSpPr>
        <p:spPr>
          <a:xfrm>
            <a:off x="5030312" y="4451099"/>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Oval 16">
            <a:extLst>
              <a:ext uri="{FF2B5EF4-FFF2-40B4-BE49-F238E27FC236}">
                <a16:creationId xmlns:a16="http://schemas.microsoft.com/office/drawing/2014/main" id="{19342063-F701-8E4A-9E04-D51AEB86B318}"/>
              </a:ext>
            </a:extLst>
          </p:cNvPr>
          <p:cNvSpPr/>
          <p:nvPr/>
        </p:nvSpPr>
        <p:spPr>
          <a:xfrm>
            <a:off x="4584835" y="4890544"/>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Oval 17">
            <a:extLst>
              <a:ext uri="{FF2B5EF4-FFF2-40B4-BE49-F238E27FC236}">
                <a16:creationId xmlns:a16="http://schemas.microsoft.com/office/drawing/2014/main" id="{43F6DE40-6119-604E-A113-656058864C84}"/>
              </a:ext>
            </a:extLst>
          </p:cNvPr>
          <p:cNvSpPr/>
          <p:nvPr/>
        </p:nvSpPr>
        <p:spPr>
          <a:xfrm>
            <a:off x="5030312" y="4890544"/>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Oval 18">
            <a:extLst>
              <a:ext uri="{FF2B5EF4-FFF2-40B4-BE49-F238E27FC236}">
                <a16:creationId xmlns:a16="http://schemas.microsoft.com/office/drawing/2014/main" id="{E74125DF-7BFF-2C42-9C49-15D6C63EFB05}"/>
              </a:ext>
            </a:extLst>
          </p:cNvPr>
          <p:cNvSpPr/>
          <p:nvPr/>
        </p:nvSpPr>
        <p:spPr>
          <a:xfrm>
            <a:off x="5475789" y="4890544"/>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0" name="Oval 19">
            <a:extLst>
              <a:ext uri="{FF2B5EF4-FFF2-40B4-BE49-F238E27FC236}">
                <a16:creationId xmlns:a16="http://schemas.microsoft.com/office/drawing/2014/main" id="{ECFF4AC3-CEF1-0844-8008-EEC1F67BFC3A}"/>
              </a:ext>
            </a:extLst>
          </p:cNvPr>
          <p:cNvSpPr/>
          <p:nvPr/>
        </p:nvSpPr>
        <p:spPr>
          <a:xfrm>
            <a:off x="4573111" y="5329989"/>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21" name="Oval 20">
            <a:extLst>
              <a:ext uri="{FF2B5EF4-FFF2-40B4-BE49-F238E27FC236}">
                <a16:creationId xmlns:a16="http://schemas.microsoft.com/office/drawing/2014/main" id="{A3AC6986-7CAD-0645-B970-2BCB4867BD80}"/>
              </a:ext>
            </a:extLst>
          </p:cNvPr>
          <p:cNvSpPr/>
          <p:nvPr/>
        </p:nvSpPr>
        <p:spPr>
          <a:xfrm>
            <a:off x="5018588" y="5329989"/>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22" name="Oval 21">
            <a:extLst>
              <a:ext uri="{FF2B5EF4-FFF2-40B4-BE49-F238E27FC236}">
                <a16:creationId xmlns:a16="http://schemas.microsoft.com/office/drawing/2014/main" id="{E21FA422-3D41-CC4F-B685-BD1BEB235BD2}"/>
              </a:ext>
            </a:extLst>
          </p:cNvPr>
          <p:cNvSpPr/>
          <p:nvPr/>
        </p:nvSpPr>
        <p:spPr>
          <a:xfrm>
            <a:off x="5464065" y="5329989"/>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23" name="Oval 22">
            <a:extLst>
              <a:ext uri="{FF2B5EF4-FFF2-40B4-BE49-F238E27FC236}">
                <a16:creationId xmlns:a16="http://schemas.microsoft.com/office/drawing/2014/main" id="{9E1E16E0-825E-7344-8330-24EB8ADE3121}"/>
              </a:ext>
            </a:extLst>
          </p:cNvPr>
          <p:cNvSpPr/>
          <p:nvPr/>
        </p:nvSpPr>
        <p:spPr>
          <a:xfrm>
            <a:off x="5909542" y="5329989"/>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24" name="Oval 23">
            <a:extLst>
              <a:ext uri="{FF2B5EF4-FFF2-40B4-BE49-F238E27FC236}">
                <a16:creationId xmlns:a16="http://schemas.microsoft.com/office/drawing/2014/main" id="{19C777F5-E668-EE47-A0EE-97EE78B69F5E}"/>
              </a:ext>
            </a:extLst>
          </p:cNvPr>
          <p:cNvSpPr/>
          <p:nvPr/>
        </p:nvSpPr>
        <p:spPr>
          <a:xfrm>
            <a:off x="630410" y="4011654"/>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ectangle 24">
            <a:extLst>
              <a:ext uri="{FF2B5EF4-FFF2-40B4-BE49-F238E27FC236}">
                <a16:creationId xmlns:a16="http://schemas.microsoft.com/office/drawing/2014/main" id="{EE1F7A53-7E00-C449-976E-E32053661BA0}"/>
              </a:ext>
            </a:extLst>
          </p:cNvPr>
          <p:cNvSpPr/>
          <p:nvPr/>
        </p:nvSpPr>
        <p:spPr>
          <a:xfrm>
            <a:off x="4992931" y="5683722"/>
            <a:ext cx="899605" cy="523220"/>
          </a:xfrm>
          <a:prstGeom prst="rect">
            <a:avLst/>
          </a:prstGeom>
        </p:spPr>
        <p:txBody>
          <a:bodyPr wrap="none">
            <a:spAutoFit/>
          </a:bodyPr>
          <a:lstStyle/>
          <a:p>
            <a:r>
              <a:rPr lang="en-US" sz="2800" dirty="0"/>
              <a:t>n = 4</a:t>
            </a:r>
            <a:endParaRPr lang="en-TW" sz="2800" dirty="0"/>
          </a:p>
        </p:txBody>
      </p:sp>
      <p:sp>
        <p:nvSpPr>
          <p:cNvPr id="26" name="Rectangle 25">
            <a:extLst>
              <a:ext uri="{FF2B5EF4-FFF2-40B4-BE49-F238E27FC236}">
                <a16:creationId xmlns:a16="http://schemas.microsoft.com/office/drawing/2014/main" id="{C8342176-D624-B64B-99DE-E3A2CCAE1876}"/>
              </a:ext>
            </a:extLst>
          </p:cNvPr>
          <p:cNvSpPr/>
          <p:nvPr/>
        </p:nvSpPr>
        <p:spPr>
          <a:xfrm>
            <a:off x="3045387" y="5683722"/>
            <a:ext cx="899605" cy="523220"/>
          </a:xfrm>
          <a:prstGeom prst="rect">
            <a:avLst/>
          </a:prstGeom>
        </p:spPr>
        <p:txBody>
          <a:bodyPr wrap="none">
            <a:spAutoFit/>
          </a:bodyPr>
          <a:lstStyle/>
          <a:p>
            <a:r>
              <a:rPr lang="en-US" sz="2800" dirty="0"/>
              <a:t>n = 3</a:t>
            </a:r>
            <a:endParaRPr lang="en-TW" sz="2800" dirty="0"/>
          </a:p>
        </p:txBody>
      </p:sp>
      <p:sp>
        <p:nvSpPr>
          <p:cNvPr id="27" name="Rectangle 26">
            <a:extLst>
              <a:ext uri="{FF2B5EF4-FFF2-40B4-BE49-F238E27FC236}">
                <a16:creationId xmlns:a16="http://schemas.microsoft.com/office/drawing/2014/main" id="{14559578-55A9-904A-AF7C-1B317A4F1EA7}"/>
              </a:ext>
            </a:extLst>
          </p:cNvPr>
          <p:cNvSpPr/>
          <p:nvPr/>
        </p:nvSpPr>
        <p:spPr>
          <a:xfrm>
            <a:off x="1665965" y="5683722"/>
            <a:ext cx="899605" cy="523220"/>
          </a:xfrm>
          <a:prstGeom prst="rect">
            <a:avLst/>
          </a:prstGeom>
        </p:spPr>
        <p:txBody>
          <a:bodyPr wrap="none">
            <a:spAutoFit/>
          </a:bodyPr>
          <a:lstStyle/>
          <a:p>
            <a:r>
              <a:rPr lang="en-US" sz="2800" dirty="0"/>
              <a:t>n = 2</a:t>
            </a:r>
            <a:endParaRPr lang="en-TW" sz="2800" dirty="0"/>
          </a:p>
        </p:txBody>
      </p:sp>
      <p:sp>
        <p:nvSpPr>
          <p:cNvPr id="28" name="Rectangle 27">
            <a:extLst>
              <a:ext uri="{FF2B5EF4-FFF2-40B4-BE49-F238E27FC236}">
                <a16:creationId xmlns:a16="http://schemas.microsoft.com/office/drawing/2014/main" id="{160F79AA-6888-0448-9F2F-5EC8D6C7891E}"/>
              </a:ext>
            </a:extLst>
          </p:cNvPr>
          <p:cNvSpPr/>
          <p:nvPr/>
        </p:nvSpPr>
        <p:spPr>
          <a:xfrm>
            <a:off x="484306" y="5681279"/>
            <a:ext cx="899605" cy="523220"/>
          </a:xfrm>
          <a:prstGeom prst="rect">
            <a:avLst/>
          </a:prstGeom>
        </p:spPr>
        <p:txBody>
          <a:bodyPr wrap="none">
            <a:spAutoFit/>
          </a:bodyPr>
          <a:lstStyle/>
          <a:p>
            <a:r>
              <a:rPr lang="en-US" sz="2800" dirty="0"/>
              <a:t>n = 1</a:t>
            </a:r>
            <a:endParaRPr lang="en-TW" sz="2800" dirty="0"/>
          </a:p>
        </p:txBody>
      </p:sp>
      <p:sp>
        <p:nvSpPr>
          <p:cNvPr id="29" name="Rounded Rectangle 28">
            <a:extLst>
              <a:ext uri="{FF2B5EF4-FFF2-40B4-BE49-F238E27FC236}">
                <a16:creationId xmlns:a16="http://schemas.microsoft.com/office/drawing/2014/main" id="{0E568B22-8381-914C-BDBE-3CB59B2B4F05}"/>
              </a:ext>
            </a:extLst>
          </p:cNvPr>
          <p:cNvSpPr/>
          <p:nvPr/>
        </p:nvSpPr>
        <p:spPr>
          <a:xfrm>
            <a:off x="301262" y="3821723"/>
            <a:ext cx="8541476" cy="2422957"/>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Oval 29">
            <a:extLst>
              <a:ext uri="{FF2B5EF4-FFF2-40B4-BE49-F238E27FC236}">
                <a16:creationId xmlns:a16="http://schemas.microsoft.com/office/drawing/2014/main" id="{78C9060B-477E-E042-955F-FE79CEF30555}"/>
              </a:ext>
            </a:extLst>
          </p:cNvPr>
          <p:cNvSpPr/>
          <p:nvPr/>
        </p:nvSpPr>
        <p:spPr>
          <a:xfrm>
            <a:off x="6725171" y="4011654"/>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1" name="Oval 30">
            <a:extLst>
              <a:ext uri="{FF2B5EF4-FFF2-40B4-BE49-F238E27FC236}">
                <a16:creationId xmlns:a16="http://schemas.microsoft.com/office/drawing/2014/main" id="{B82D53EF-94DE-E049-A860-4ECC3B9D45A2}"/>
              </a:ext>
            </a:extLst>
          </p:cNvPr>
          <p:cNvSpPr/>
          <p:nvPr/>
        </p:nvSpPr>
        <p:spPr>
          <a:xfrm>
            <a:off x="6725171" y="4451099"/>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Oval 31">
            <a:extLst>
              <a:ext uri="{FF2B5EF4-FFF2-40B4-BE49-F238E27FC236}">
                <a16:creationId xmlns:a16="http://schemas.microsoft.com/office/drawing/2014/main" id="{6F4FAA79-44B8-7E4F-BC91-649F04920227}"/>
              </a:ext>
            </a:extLst>
          </p:cNvPr>
          <p:cNvSpPr/>
          <p:nvPr/>
        </p:nvSpPr>
        <p:spPr>
          <a:xfrm>
            <a:off x="7170648" y="4451099"/>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Oval 32">
            <a:extLst>
              <a:ext uri="{FF2B5EF4-FFF2-40B4-BE49-F238E27FC236}">
                <a16:creationId xmlns:a16="http://schemas.microsoft.com/office/drawing/2014/main" id="{36F7F5F8-73D5-A341-A930-B091DD57122A}"/>
              </a:ext>
            </a:extLst>
          </p:cNvPr>
          <p:cNvSpPr/>
          <p:nvPr/>
        </p:nvSpPr>
        <p:spPr>
          <a:xfrm>
            <a:off x="6725171" y="4890544"/>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4" name="Oval 33">
            <a:extLst>
              <a:ext uri="{FF2B5EF4-FFF2-40B4-BE49-F238E27FC236}">
                <a16:creationId xmlns:a16="http://schemas.microsoft.com/office/drawing/2014/main" id="{8EBBB6B4-0C59-5447-A85A-D072873C250E}"/>
              </a:ext>
            </a:extLst>
          </p:cNvPr>
          <p:cNvSpPr/>
          <p:nvPr/>
        </p:nvSpPr>
        <p:spPr>
          <a:xfrm>
            <a:off x="7170648" y="4890544"/>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A9274C22-8DA1-8A47-8089-05F9AECC1992}"/>
              </a:ext>
            </a:extLst>
          </p:cNvPr>
          <p:cNvSpPr/>
          <p:nvPr/>
        </p:nvSpPr>
        <p:spPr>
          <a:xfrm>
            <a:off x="7616125" y="4890544"/>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Oval 35">
            <a:extLst>
              <a:ext uri="{FF2B5EF4-FFF2-40B4-BE49-F238E27FC236}">
                <a16:creationId xmlns:a16="http://schemas.microsoft.com/office/drawing/2014/main" id="{96A4C6F1-F2B0-A54B-AF52-A03D01403683}"/>
              </a:ext>
            </a:extLst>
          </p:cNvPr>
          <p:cNvSpPr/>
          <p:nvPr/>
        </p:nvSpPr>
        <p:spPr>
          <a:xfrm>
            <a:off x="6713447" y="5329989"/>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37" name="Oval 36">
            <a:extLst>
              <a:ext uri="{FF2B5EF4-FFF2-40B4-BE49-F238E27FC236}">
                <a16:creationId xmlns:a16="http://schemas.microsoft.com/office/drawing/2014/main" id="{ED432ED1-7975-2147-BA8F-847E49F41786}"/>
              </a:ext>
            </a:extLst>
          </p:cNvPr>
          <p:cNvSpPr/>
          <p:nvPr/>
        </p:nvSpPr>
        <p:spPr>
          <a:xfrm>
            <a:off x="7158924" y="5329989"/>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38" name="Oval 37">
            <a:extLst>
              <a:ext uri="{FF2B5EF4-FFF2-40B4-BE49-F238E27FC236}">
                <a16:creationId xmlns:a16="http://schemas.microsoft.com/office/drawing/2014/main" id="{9AAFFD67-B279-A048-A007-57E0FBB61F84}"/>
              </a:ext>
            </a:extLst>
          </p:cNvPr>
          <p:cNvSpPr/>
          <p:nvPr/>
        </p:nvSpPr>
        <p:spPr>
          <a:xfrm>
            <a:off x="7604401" y="5329989"/>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39" name="Oval 38">
            <a:extLst>
              <a:ext uri="{FF2B5EF4-FFF2-40B4-BE49-F238E27FC236}">
                <a16:creationId xmlns:a16="http://schemas.microsoft.com/office/drawing/2014/main" id="{B028A8E8-3AD1-DB4F-B553-39683880EC6C}"/>
              </a:ext>
            </a:extLst>
          </p:cNvPr>
          <p:cNvSpPr/>
          <p:nvPr/>
        </p:nvSpPr>
        <p:spPr>
          <a:xfrm>
            <a:off x="8049878" y="5329989"/>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40" name="Rectangle 39">
            <a:extLst>
              <a:ext uri="{FF2B5EF4-FFF2-40B4-BE49-F238E27FC236}">
                <a16:creationId xmlns:a16="http://schemas.microsoft.com/office/drawing/2014/main" id="{C8CC372C-05F0-514B-8A4B-05123996349D}"/>
              </a:ext>
            </a:extLst>
          </p:cNvPr>
          <p:cNvSpPr/>
          <p:nvPr/>
        </p:nvSpPr>
        <p:spPr>
          <a:xfrm>
            <a:off x="7348175" y="5681279"/>
            <a:ext cx="899605" cy="523220"/>
          </a:xfrm>
          <a:prstGeom prst="rect">
            <a:avLst/>
          </a:prstGeom>
        </p:spPr>
        <p:txBody>
          <a:bodyPr wrap="none">
            <a:spAutoFit/>
          </a:bodyPr>
          <a:lstStyle/>
          <a:p>
            <a:r>
              <a:rPr lang="en-US" sz="2800" dirty="0"/>
              <a:t>n = 5</a:t>
            </a:r>
            <a:endParaRPr lang="en-TW" sz="2800" dirty="0"/>
          </a:p>
        </p:txBody>
      </p:sp>
      <p:sp>
        <p:nvSpPr>
          <p:cNvPr id="41" name="Oval 40">
            <a:extLst>
              <a:ext uri="{FF2B5EF4-FFF2-40B4-BE49-F238E27FC236}">
                <a16:creationId xmlns:a16="http://schemas.microsoft.com/office/drawing/2014/main" id="{6E4432D8-ACE1-0F44-942B-D3BCE6498B98}"/>
              </a:ext>
            </a:extLst>
          </p:cNvPr>
          <p:cNvSpPr/>
          <p:nvPr/>
        </p:nvSpPr>
        <p:spPr>
          <a:xfrm>
            <a:off x="8485430" y="5329989"/>
            <a:ext cx="257909" cy="269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Tree>
    <p:extLst>
      <p:ext uri="{BB962C8B-B14F-4D97-AF65-F5344CB8AC3E}">
        <p14:creationId xmlns:p14="http://schemas.microsoft.com/office/powerpoint/2010/main" val="307797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AF83A-7D23-5A43-93B5-BF11A4BED19B}"/>
              </a:ext>
            </a:extLst>
          </p:cNvPr>
          <p:cNvSpPr>
            <a:spLocks noGrp="1"/>
          </p:cNvSpPr>
          <p:nvPr>
            <p:ph type="title"/>
          </p:nvPr>
        </p:nvSpPr>
        <p:spPr/>
        <p:txBody>
          <a:bodyPr>
            <a:normAutofit/>
          </a:bodyPr>
          <a:lstStyle/>
          <a:p>
            <a:r>
              <a:rPr lang="en-US" b="1" dirty="0"/>
              <a:t>Example </a:t>
            </a:r>
            <a:endParaRPr lang="en-TW" dirty="0"/>
          </a:p>
        </p:txBody>
      </p:sp>
      <p:sp>
        <p:nvSpPr>
          <p:cNvPr id="3" name="Content Placeholder 2">
            <a:extLst>
              <a:ext uri="{FF2B5EF4-FFF2-40B4-BE49-F238E27FC236}">
                <a16:creationId xmlns:a16="http://schemas.microsoft.com/office/drawing/2014/main" id="{007AF1CC-7105-A04E-B38F-67C18A383218}"/>
              </a:ext>
            </a:extLst>
          </p:cNvPr>
          <p:cNvSpPr>
            <a:spLocks noGrp="1"/>
          </p:cNvSpPr>
          <p:nvPr>
            <p:ph idx="1"/>
          </p:nvPr>
        </p:nvSpPr>
        <p:spPr/>
        <p:txBody>
          <a:bodyPr>
            <a:normAutofit/>
          </a:bodyPr>
          <a:lstStyle/>
          <a:p>
            <a:r>
              <a:rPr lang="en-US" dirty="0"/>
              <a:t>So, let us to calculate triangle(5): </a:t>
            </a:r>
          </a:p>
          <a:p>
            <a:pPr marL="457200" lvl="1" indent="0">
              <a:buNone/>
            </a:pPr>
            <a:r>
              <a:rPr lang="en-US" sz="2800" dirty="0"/>
              <a:t>   triangle(5) </a:t>
            </a:r>
          </a:p>
          <a:p>
            <a:pPr marL="457200" lvl="1" indent="0">
              <a:buNone/>
            </a:pPr>
            <a:r>
              <a:rPr lang="en-US" sz="2800" dirty="0"/>
              <a:t>= 5 + triangle (4) </a:t>
            </a:r>
          </a:p>
          <a:p>
            <a:pPr marL="457200" lvl="1" indent="0">
              <a:buNone/>
            </a:pPr>
            <a:r>
              <a:rPr lang="en-US" sz="2800" dirty="0"/>
              <a:t>= 5 + ( 4 + triangle (3) ) </a:t>
            </a:r>
          </a:p>
          <a:p>
            <a:pPr marL="457200" lvl="1" indent="0">
              <a:buNone/>
            </a:pPr>
            <a:r>
              <a:rPr lang="en-US" sz="2800" dirty="0"/>
              <a:t>= 5 + ( 4 + ( 3 + triangle (2) )) </a:t>
            </a:r>
          </a:p>
          <a:p>
            <a:pPr marL="457200" lvl="1" indent="0">
              <a:buNone/>
            </a:pPr>
            <a:r>
              <a:rPr lang="en-US" sz="2800" dirty="0"/>
              <a:t>= 5 + ( 4 + ( 3 + ( 2 + triangle (1) ))) </a:t>
            </a:r>
          </a:p>
          <a:p>
            <a:pPr marL="457200" lvl="1" indent="0">
              <a:buNone/>
            </a:pPr>
            <a:r>
              <a:rPr lang="en-US" sz="2800" dirty="0"/>
              <a:t>= 5 + ( 4 + ( 3 + ( 2 + 1 ))) </a:t>
            </a:r>
          </a:p>
          <a:p>
            <a:pPr marL="457200" lvl="1" indent="0">
              <a:buNone/>
            </a:pPr>
            <a:r>
              <a:rPr lang="en-US" sz="2800" dirty="0"/>
              <a:t>= 5 + ( 4 + ( 3 + 3) ) </a:t>
            </a:r>
          </a:p>
          <a:p>
            <a:pPr marL="457200" lvl="1" indent="0">
              <a:buNone/>
            </a:pPr>
            <a:r>
              <a:rPr lang="en-US" sz="2800" dirty="0"/>
              <a:t>= 5 + ( 4 + 6 ) </a:t>
            </a:r>
          </a:p>
          <a:p>
            <a:pPr marL="457200" lvl="1" indent="0">
              <a:buNone/>
            </a:pPr>
            <a:r>
              <a:rPr lang="en-US" sz="2800" dirty="0"/>
              <a:t>= 5 + 10</a:t>
            </a:r>
          </a:p>
          <a:p>
            <a:pPr marL="457200" lvl="1" indent="0">
              <a:buNone/>
            </a:pPr>
            <a:r>
              <a:rPr lang="en-US" sz="2800" dirty="0"/>
              <a:t>= 15 </a:t>
            </a:r>
          </a:p>
        </p:txBody>
      </p:sp>
      <p:sp>
        <p:nvSpPr>
          <p:cNvPr id="4" name="Slide Number Placeholder 3">
            <a:extLst>
              <a:ext uri="{FF2B5EF4-FFF2-40B4-BE49-F238E27FC236}">
                <a16:creationId xmlns:a16="http://schemas.microsoft.com/office/drawing/2014/main" id="{15321B0B-A6D8-5D4B-B958-EADF4E5AB482}"/>
              </a:ext>
            </a:extLst>
          </p:cNvPr>
          <p:cNvSpPr>
            <a:spLocks noGrp="1"/>
          </p:cNvSpPr>
          <p:nvPr>
            <p:ph type="sldNum" sz="quarter" idx="12"/>
          </p:nvPr>
        </p:nvSpPr>
        <p:spPr/>
        <p:txBody>
          <a:bodyPr/>
          <a:lstStyle/>
          <a:p>
            <a:fld id="{14B373FC-FF3A-C64D-BE97-055D2267A4A7}" type="slidenum">
              <a:rPr lang="en-TW" smtClean="0"/>
              <a:t>15</a:t>
            </a:fld>
            <a:endParaRPr lang="en-TW"/>
          </a:p>
        </p:txBody>
      </p:sp>
    </p:spTree>
    <p:extLst>
      <p:ext uri="{BB962C8B-B14F-4D97-AF65-F5344CB8AC3E}">
        <p14:creationId xmlns:p14="http://schemas.microsoft.com/office/powerpoint/2010/main" val="3040364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13738-7BAF-A745-A2B4-F416987A6425}"/>
              </a:ext>
            </a:extLst>
          </p:cNvPr>
          <p:cNvSpPr>
            <a:spLocks noGrp="1"/>
          </p:cNvSpPr>
          <p:nvPr>
            <p:ph type="title"/>
          </p:nvPr>
        </p:nvSpPr>
        <p:spPr/>
        <p:txBody>
          <a:bodyPr>
            <a:normAutofit/>
          </a:bodyPr>
          <a:lstStyle/>
          <a:p>
            <a:r>
              <a:rPr lang="en-US" b="1" dirty="0"/>
              <a:t>Fibonacci Series </a:t>
            </a:r>
            <a:endParaRPr lang="en-TW" dirty="0"/>
          </a:p>
        </p:txBody>
      </p:sp>
      <p:sp>
        <p:nvSpPr>
          <p:cNvPr id="3" name="Content Placeholder 2">
            <a:extLst>
              <a:ext uri="{FF2B5EF4-FFF2-40B4-BE49-F238E27FC236}">
                <a16:creationId xmlns:a16="http://schemas.microsoft.com/office/drawing/2014/main" id="{E97D3DE8-2DAE-6544-BED2-75F0D994A9E1}"/>
              </a:ext>
            </a:extLst>
          </p:cNvPr>
          <p:cNvSpPr>
            <a:spLocks noGrp="1"/>
          </p:cNvSpPr>
          <p:nvPr>
            <p:ph idx="1"/>
          </p:nvPr>
        </p:nvSpPr>
        <p:spPr/>
        <p:txBody>
          <a:bodyPr>
            <a:normAutofit/>
          </a:bodyPr>
          <a:lstStyle/>
          <a:p>
            <a:r>
              <a:rPr lang="en-US" dirty="0"/>
              <a:t>The Fibonacci series is as follows: </a:t>
            </a:r>
          </a:p>
          <a:p>
            <a:pPr marL="0" indent="0" algn="ctr">
              <a:buNone/>
            </a:pPr>
            <a:r>
              <a:rPr lang="en-US" dirty="0"/>
              <a:t>1, 1, 2, 3, 5, 8, 13… </a:t>
            </a:r>
          </a:p>
          <a:p>
            <a:r>
              <a:rPr lang="en-US" dirty="0"/>
              <a:t>Each term is calculated by the sum of the two terms before it </a:t>
            </a:r>
          </a:p>
          <a:p>
            <a:pPr marL="457200" lvl="1" indent="0">
              <a:buNone/>
            </a:pPr>
            <a:r>
              <a:rPr lang="en-US" sz="2800" dirty="0"/>
              <a:t>public static long </a:t>
            </a:r>
            <a:r>
              <a:rPr lang="en-US" sz="2800" dirty="0" err="1"/>
              <a:t>fibonacci</a:t>
            </a:r>
            <a:r>
              <a:rPr lang="en-US" sz="2800" dirty="0"/>
              <a:t>(int n) { </a:t>
            </a:r>
          </a:p>
          <a:p>
            <a:pPr marL="914400" lvl="2" indent="0">
              <a:buNone/>
            </a:pPr>
            <a:r>
              <a:rPr lang="en-US" sz="2800" dirty="0"/>
              <a:t>if (n == 1) return 1; </a:t>
            </a:r>
          </a:p>
          <a:p>
            <a:pPr marL="914400" lvl="2" indent="0">
              <a:buNone/>
            </a:pPr>
            <a:r>
              <a:rPr lang="en-US" sz="2800" dirty="0"/>
              <a:t>if (n == 2) return 1; </a:t>
            </a:r>
          </a:p>
          <a:p>
            <a:pPr marL="914400" lvl="2" indent="0">
              <a:buNone/>
            </a:pPr>
            <a:r>
              <a:rPr lang="en-US" sz="2800" dirty="0"/>
              <a:t>return </a:t>
            </a:r>
            <a:r>
              <a:rPr lang="en-US" sz="2800" dirty="0" err="1"/>
              <a:t>fibonacci</a:t>
            </a:r>
            <a:r>
              <a:rPr lang="en-US" sz="2800" dirty="0"/>
              <a:t>(n-1) + </a:t>
            </a:r>
            <a:r>
              <a:rPr lang="en-US" sz="2800" dirty="0" err="1"/>
              <a:t>fibonacci</a:t>
            </a:r>
            <a:r>
              <a:rPr lang="en-US" sz="2800" dirty="0"/>
              <a:t>(n-2); </a:t>
            </a:r>
          </a:p>
          <a:p>
            <a:pPr marL="457200" lvl="1" indent="0">
              <a:buNone/>
            </a:pPr>
            <a:r>
              <a:rPr lang="en-US" sz="2800" dirty="0"/>
              <a:t>} </a:t>
            </a:r>
          </a:p>
          <a:p>
            <a:endParaRPr lang="en-TW" dirty="0"/>
          </a:p>
        </p:txBody>
      </p:sp>
      <p:sp>
        <p:nvSpPr>
          <p:cNvPr id="4" name="Slide Number Placeholder 3">
            <a:extLst>
              <a:ext uri="{FF2B5EF4-FFF2-40B4-BE49-F238E27FC236}">
                <a16:creationId xmlns:a16="http://schemas.microsoft.com/office/drawing/2014/main" id="{BF139A2B-7F55-294C-97F6-36EEBAEF0375}"/>
              </a:ext>
            </a:extLst>
          </p:cNvPr>
          <p:cNvSpPr>
            <a:spLocks noGrp="1"/>
          </p:cNvSpPr>
          <p:nvPr>
            <p:ph type="sldNum" sz="quarter" idx="12"/>
          </p:nvPr>
        </p:nvSpPr>
        <p:spPr/>
        <p:txBody>
          <a:bodyPr/>
          <a:lstStyle/>
          <a:p>
            <a:fld id="{14B373FC-FF3A-C64D-BE97-055D2267A4A7}" type="slidenum">
              <a:rPr lang="en-TW" smtClean="0"/>
              <a:t>16</a:t>
            </a:fld>
            <a:endParaRPr lang="en-TW"/>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BA6C32-B5E2-884E-8E32-E46EDB25172E}"/>
                  </a:ext>
                </a:extLst>
              </p:cNvPr>
              <p:cNvSpPr txBox="1"/>
              <p:nvPr/>
            </p:nvSpPr>
            <p:spPr>
              <a:xfrm>
                <a:off x="1506136" y="4874817"/>
                <a:ext cx="3065864" cy="1846659"/>
              </a:xfrm>
              <a:prstGeom prst="rect">
                <a:avLst/>
              </a:prstGeom>
              <a:noFill/>
              <a:ln w="38100">
                <a:solidFill>
                  <a:srgbClr val="FF0000"/>
                </a:solidFill>
              </a:ln>
            </p:spPr>
            <p:txBody>
              <a:bodyPr wrap="square" lIns="0" tIns="0" rIns="0" bIns="0" rtlCol="0">
                <a:spAutoFit/>
              </a:bodyPr>
              <a:lstStyle/>
              <a:p>
                <a:r>
                  <a:rPr lang="en-TW" sz="2000" dirty="0"/>
                  <a:t>  </a:t>
                </a:r>
                <a14:m>
                  <m:oMath xmlns:m="http://schemas.openxmlformats.org/officeDocument/2006/math">
                    <m:sSub>
                      <m:sSubPr>
                        <m:ctrlPr>
                          <a:rPr lang="en-TW"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=1</m:t>
                    </m:r>
                  </m:oMath>
                </a14:m>
                <a:endParaRPr lang="en-US" sz="2000" b="0" dirty="0"/>
              </a:p>
              <a:p>
                <a:r>
                  <a:rPr lang="en-TW" sz="2000" dirty="0"/>
                  <a:t>  </a:t>
                </a:r>
                <a14:m>
                  <m:oMath xmlns:m="http://schemas.openxmlformats.org/officeDocument/2006/math">
                    <m:sSub>
                      <m:sSubPr>
                        <m:ctrlPr>
                          <a:rPr lang="en-TW" sz="2000" i="1">
                            <a:latin typeface="Cambria Math" panose="02040503050406030204" pitchFamily="18" charset="0"/>
                          </a:rPr>
                        </m:ctrlPr>
                      </m:sSubPr>
                      <m:e>
                        <m:r>
                          <a:rPr lang="en-US" sz="2000" i="1">
                            <a:latin typeface="Cambria Math" panose="02040503050406030204" pitchFamily="18" charset="0"/>
                          </a:rPr>
                          <m:t>𝑓</m:t>
                        </m:r>
                      </m:e>
                      <m:sub>
                        <m:r>
                          <a:rPr lang="en-US" sz="2000" b="0" i="1" smtClean="0">
                            <a:latin typeface="Cambria Math" panose="02040503050406030204" pitchFamily="18" charset="0"/>
                          </a:rPr>
                          <m:t>2</m:t>
                        </m:r>
                      </m:sub>
                    </m:sSub>
                    <m:r>
                      <a:rPr lang="en-US" sz="2000" i="1">
                        <a:latin typeface="Cambria Math" panose="02040503050406030204" pitchFamily="18" charset="0"/>
                      </a:rPr>
                      <m:t>=1</m:t>
                    </m:r>
                  </m:oMath>
                </a14:m>
                <a:endParaRPr lang="en-US" sz="2000" dirty="0"/>
              </a:p>
              <a:p>
                <a:r>
                  <a:rPr lang="en-TW" sz="2000" dirty="0"/>
                  <a:t>  </a:t>
                </a:r>
                <a14:m>
                  <m:oMath xmlns:m="http://schemas.openxmlformats.org/officeDocument/2006/math">
                    <m:sSub>
                      <m:sSubPr>
                        <m:ctrlPr>
                          <a:rPr lang="en-TW" sz="2000" i="1">
                            <a:latin typeface="Cambria Math" panose="02040503050406030204" pitchFamily="18" charset="0"/>
                          </a:rPr>
                        </m:ctrlPr>
                      </m:sSubPr>
                      <m:e>
                        <m:r>
                          <a:rPr lang="en-US" sz="2000" i="1">
                            <a:latin typeface="Cambria Math" panose="02040503050406030204" pitchFamily="18" charset="0"/>
                          </a:rPr>
                          <m:t>𝑓</m:t>
                        </m:r>
                      </m:e>
                      <m:sub>
                        <m:r>
                          <a:rPr lang="en-US" sz="2000" b="0" i="1" smtClean="0">
                            <a:latin typeface="Cambria Math" panose="02040503050406030204" pitchFamily="18" charset="0"/>
                          </a:rPr>
                          <m:t>3</m:t>
                        </m:r>
                      </m:sub>
                    </m:sSub>
                    <m:r>
                      <a:rPr lang="en-US" sz="2000" i="1">
                        <a:latin typeface="Cambria Math" panose="02040503050406030204" pitchFamily="18" charset="0"/>
                      </a:rPr>
                      <m:t>=</m:t>
                    </m:r>
                    <m:r>
                      <a:rPr lang="en-US" sz="2000" b="0" i="1" smtClean="0">
                        <a:latin typeface="Cambria Math" panose="02040503050406030204" pitchFamily="18" charset="0"/>
                      </a:rPr>
                      <m:t>2=1+1=</m:t>
                    </m:r>
                    <m:sSub>
                      <m:sSubPr>
                        <m:ctrlPr>
                          <a:rPr lang="en-TW" sz="2000" i="1">
                            <a:latin typeface="Cambria Math" panose="02040503050406030204" pitchFamily="18" charset="0"/>
                          </a:rPr>
                        </m:ctrlPr>
                      </m:sSubPr>
                      <m:e>
                        <m:r>
                          <a:rPr lang="en-US" sz="2000" i="1">
                            <a:latin typeface="Cambria Math" panose="02040503050406030204" pitchFamily="18" charset="0"/>
                          </a:rPr>
                          <m:t>𝑓</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TW" sz="2000" i="1">
                            <a:latin typeface="Cambria Math" panose="02040503050406030204" pitchFamily="18" charset="0"/>
                          </a:rPr>
                        </m:ctrlPr>
                      </m:sSubPr>
                      <m:e>
                        <m:r>
                          <a:rPr lang="en-US" sz="2000" i="1">
                            <a:latin typeface="Cambria Math" panose="02040503050406030204" pitchFamily="18" charset="0"/>
                          </a:rPr>
                          <m:t>𝑓</m:t>
                        </m:r>
                      </m:e>
                      <m:sub>
                        <m:r>
                          <a:rPr lang="en-US" sz="2000" b="0" i="1" smtClean="0">
                            <a:latin typeface="Cambria Math" panose="02040503050406030204" pitchFamily="18" charset="0"/>
                          </a:rPr>
                          <m:t>1</m:t>
                        </m:r>
                      </m:sub>
                    </m:sSub>
                  </m:oMath>
                </a14:m>
                <a:endParaRPr lang="en-US" sz="2000" dirty="0"/>
              </a:p>
              <a:p>
                <a:r>
                  <a:rPr lang="en-TW" sz="2000" dirty="0"/>
                  <a:t>  </a:t>
                </a:r>
                <a14:m>
                  <m:oMath xmlns:m="http://schemas.openxmlformats.org/officeDocument/2006/math">
                    <m:sSub>
                      <m:sSubPr>
                        <m:ctrlPr>
                          <a:rPr lang="en-TW" sz="2000" i="1">
                            <a:latin typeface="Cambria Math" panose="02040503050406030204" pitchFamily="18" charset="0"/>
                          </a:rPr>
                        </m:ctrlPr>
                      </m:sSubPr>
                      <m:e>
                        <m:r>
                          <a:rPr lang="en-US" sz="2000" i="1">
                            <a:latin typeface="Cambria Math" panose="02040503050406030204" pitchFamily="18" charset="0"/>
                          </a:rPr>
                          <m:t>𝑓</m:t>
                        </m:r>
                      </m:e>
                      <m:sub>
                        <m:r>
                          <a:rPr lang="en-US" sz="2000" b="0" i="1" smtClean="0">
                            <a:latin typeface="Cambria Math" panose="02040503050406030204" pitchFamily="18" charset="0"/>
                          </a:rPr>
                          <m:t>4</m:t>
                        </m:r>
                      </m:sub>
                    </m:sSub>
                    <m:r>
                      <a:rPr lang="en-US" sz="2000" i="1">
                        <a:latin typeface="Cambria Math" panose="02040503050406030204" pitchFamily="18" charset="0"/>
                      </a:rPr>
                      <m:t>=</m:t>
                    </m:r>
                    <m:r>
                      <a:rPr lang="en-US" sz="2000" b="0" i="1" smtClean="0">
                        <a:latin typeface="Cambria Math" panose="02040503050406030204" pitchFamily="18" charset="0"/>
                      </a:rPr>
                      <m:t>3</m:t>
                    </m:r>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+1=</m:t>
                    </m:r>
                    <m:sSub>
                      <m:sSubPr>
                        <m:ctrlPr>
                          <a:rPr lang="en-TW" sz="2000" i="1">
                            <a:latin typeface="Cambria Math" panose="02040503050406030204" pitchFamily="18" charset="0"/>
                          </a:rPr>
                        </m:ctrlPr>
                      </m:sSubPr>
                      <m:e>
                        <m:r>
                          <a:rPr lang="en-US" sz="2000" i="1">
                            <a:latin typeface="Cambria Math" panose="02040503050406030204" pitchFamily="18" charset="0"/>
                          </a:rPr>
                          <m:t>𝑓</m:t>
                        </m:r>
                      </m:e>
                      <m:sub>
                        <m:r>
                          <a:rPr lang="en-US" sz="2000" b="0" i="1" smtClean="0">
                            <a:latin typeface="Cambria Math" panose="02040503050406030204" pitchFamily="18" charset="0"/>
                          </a:rPr>
                          <m:t>3</m:t>
                        </m:r>
                      </m:sub>
                    </m:sSub>
                    <m:r>
                      <a:rPr lang="en-US" sz="2000" i="1">
                        <a:latin typeface="Cambria Math" panose="02040503050406030204" pitchFamily="18" charset="0"/>
                      </a:rPr>
                      <m:t>+</m:t>
                    </m:r>
                    <m:sSub>
                      <m:sSubPr>
                        <m:ctrlPr>
                          <a:rPr lang="en-TW"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2</m:t>
                        </m:r>
                      </m:sub>
                    </m:sSub>
                  </m:oMath>
                </a14:m>
                <a:endParaRPr lang="en-US" sz="2000" dirty="0"/>
              </a:p>
              <a:p>
                <a:r>
                  <a:rPr lang="en-US" sz="2000" dirty="0"/>
                  <a:t>  …</a:t>
                </a:r>
              </a:p>
              <a:p>
                <a:r>
                  <a:rPr lang="en-TW" sz="2000" dirty="0"/>
                  <a:t>  </a:t>
                </a:r>
                <a14:m>
                  <m:oMath xmlns:m="http://schemas.openxmlformats.org/officeDocument/2006/math">
                    <m:sSub>
                      <m:sSubPr>
                        <m:ctrlPr>
                          <a:rPr lang="en-TW" sz="2000" i="1">
                            <a:latin typeface="Cambria Math" panose="02040503050406030204" pitchFamily="18" charset="0"/>
                          </a:rPr>
                        </m:ctrlPr>
                      </m:sSubPr>
                      <m:e>
                        <m:r>
                          <a:rPr lang="en-US" sz="2000" i="1">
                            <a:latin typeface="Cambria Math" panose="02040503050406030204" pitchFamily="18" charset="0"/>
                          </a:rPr>
                          <m:t>𝑓</m:t>
                        </m:r>
                      </m:e>
                      <m:sub>
                        <m:r>
                          <a:rPr lang="en-US" sz="2000" b="0" i="1" smtClean="0">
                            <a:latin typeface="Cambria Math" panose="02040503050406030204" pitchFamily="18" charset="0"/>
                          </a:rPr>
                          <m:t>𝑛</m:t>
                        </m:r>
                      </m:sub>
                    </m:sSub>
                    <m:r>
                      <a:rPr lang="en-US" sz="2000" i="1">
                        <a:latin typeface="Cambria Math" panose="02040503050406030204" pitchFamily="18" charset="0"/>
                      </a:rPr>
                      <m:t>=</m:t>
                    </m:r>
                    <m:sSub>
                      <m:sSubPr>
                        <m:ctrlPr>
                          <a:rPr lang="en-TW" sz="2000" i="1">
                            <a:latin typeface="Cambria Math" panose="02040503050406030204" pitchFamily="18" charset="0"/>
                          </a:rPr>
                        </m:ctrlPr>
                      </m:sSubPr>
                      <m:e>
                        <m:r>
                          <a:rPr lang="en-US" sz="2000" i="1">
                            <a:latin typeface="Cambria Math" panose="02040503050406030204" pitchFamily="18" charset="0"/>
                          </a:rPr>
                          <m:t>𝑓</m:t>
                        </m:r>
                      </m:e>
                      <m:sub>
                        <m:r>
                          <a:rPr lang="en-US" sz="2000" b="0" i="1" smtClean="0">
                            <a:latin typeface="Cambria Math" panose="02040503050406030204" pitchFamily="18" charset="0"/>
                          </a:rPr>
                          <m:t>𝑛</m:t>
                        </m:r>
                        <m:r>
                          <a:rPr lang="en-US" sz="2000" b="0" i="1" smtClean="0">
                            <a:latin typeface="Cambria Math" panose="02040503050406030204" pitchFamily="18" charset="0"/>
                          </a:rPr>
                          <m:t>−1</m:t>
                        </m:r>
                      </m:sub>
                    </m:sSub>
                    <m:r>
                      <a:rPr lang="en-US" sz="2000" i="1">
                        <a:latin typeface="Cambria Math" panose="02040503050406030204" pitchFamily="18" charset="0"/>
                      </a:rPr>
                      <m:t>+</m:t>
                    </m:r>
                    <m:sSub>
                      <m:sSubPr>
                        <m:ctrlPr>
                          <a:rPr lang="en-TW" sz="2000" i="1">
                            <a:latin typeface="Cambria Math" panose="02040503050406030204" pitchFamily="18" charset="0"/>
                          </a:rPr>
                        </m:ctrlPr>
                      </m:sSubPr>
                      <m:e>
                        <m:r>
                          <a:rPr lang="en-US" sz="2000" i="1">
                            <a:latin typeface="Cambria Math" panose="02040503050406030204" pitchFamily="18" charset="0"/>
                          </a:rPr>
                          <m:t>𝑓</m:t>
                        </m:r>
                      </m:e>
                      <m:sub>
                        <m:r>
                          <a:rPr lang="en-US" sz="2000" b="0" i="1" smtClean="0">
                            <a:latin typeface="Cambria Math" panose="02040503050406030204" pitchFamily="18" charset="0"/>
                          </a:rPr>
                          <m:t>𝑛</m:t>
                        </m:r>
                        <m:r>
                          <a:rPr lang="en-US" sz="2000" b="0" i="1" smtClean="0">
                            <a:latin typeface="Cambria Math" panose="02040503050406030204" pitchFamily="18" charset="0"/>
                          </a:rPr>
                          <m:t>−2</m:t>
                        </m:r>
                      </m:sub>
                    </m:sSub>
                  </m:oMath>
                </a14:m>
                <a:endParaRPr lang="en-US" sz="2000" dirty="0"/>
              </a:p>
            </p:txBody>
          </p:sp>
        </mc:Choice>
        <mc:Fallback xmlns="">
          <p:sp>
            <p:nvSpPr>
              <p:cNvPr id="9" name="TextBox 8">
                <a:extLst>
                  <a:ext uri="{FF2B5EF4-FFF2-40B4-BE49-F238E27FC236}">
                    <a16:creationId xmlns:a16="http://schemas.microsoft.com/office/drawing/2014/main" id="{A2BA6C32-B5E2-884E-8E32-E46EDB25172E}"/>
                  </a:ext>
                </a:extLst>
              </p:cNvPr>
              <p:cNvSpPr txBox="1">
                <a:spLocks noRot="1" noChangeAspect="1" noMove="1" noResize="1" noEditPoints="1" noAdjustHandles="1" noChangeArrowheads="1" noChangeShapeType="1" noTextEdit="1"/>
              </p:cNvSpPr>
              <p:nvPr/>
            </p:nvSpPr>
            <p:spPr>
              <a:xfrm>
                <a:off x="1506136" y="4874817"/>
                <a:ext cx="3065864" cy="1846659"/>
              </a:xfrm>
              <a:prstGeom prst="rect">
                <a:avLst/>
              </a:prstGeom>
              <a:blipFill>
                <a:blip r:embed="rId3"/>
                <a:stretch>
                  <a:fillRect l="-816" b="-3378"/>
                </a:stretch>
              </a:blipFill>
              <a:ln w="38100">
                <a:solidFill>
                  <a:srgbClr val="FF0000"/>
                </a:solidFill>
              </a:ln>
            </p:spPr>
            <p:txBody>
              <a:bodyPr/>
              <a:lstStyle/>
              <a:p>
                <a:r>
                  <a:rPr lang="en-TW">
                    <a:noFill/>
                  </a:rPr>
                  <a:t> </a:t>
                </a:r>
              </a:p>
            </p:txBody>
          </p:sp>
        </mc:Fallback>
      </mc:AlternateContent>
      <p:pic>
        <p:nvPicPr>
          <p:cNvPr id="2050" name="Picture 2" descr="一对宠物兔">
            <a:extLst>
              <a:ext uri="{FF2B5EF4-FFF2-40B4-BE49-F238E27FC236}">
                <a16:creationId xmlns:a16="http://schemas.microsoft.com/office/drawing/2014/main" id="{653FED75-7857-4344-96DD-A6A0EA92DB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7614" y="4874817"/>
            <a:ext cx="2761678" cy="1842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504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3A317-DA0F-C541-8DF8-06F771157494}"/>
              </a:ext>
            </a:extLst>
          </p:cNvPr>
          <p:cNvSpPr>
            <a:spLocks noGrp="1"/>
          </p:cNvSpPr>
          <p:nvPr>
            <p:ph type="title"/>
          </p:nvPr>
        </p:nvSpPr>
        <p:spPr/>
        <p:txBody>
          <a:bodyPr>
            <a:normAutofit fontScale="90000"/>
          </a:bodyPr>
          <a:lstStyle/>
          <a:p>
            <a:br>
              <a:rPr lang="en-US" dirty="0"/>
            </a:br>
            <a:br>
              <a:rPr lang="en-US" dirty="0"/>
            </a:br>
            <a:r>
              <a:rPr lang="en-US" b="1" dirty="0"/>
              <a:t>The Efficiency of Recursion </a:t>
            </a:r>
            <a:br>
              <a:rPr lang="en-US" dirty="0"/>
            </a:br>
            <a:endParaRPr lang="en-TW" dirty="0"/>
          </a:p>
        </p:txBody>
      </p:sp>
      <p:sp>
        <p:nvSpPr>
          <p:cNvPr id="3" name="Content Placeholder 2">
            <a:extLst>
              <a:ext uri="{FF2B5EF4-FFF2-40B4-BE49-F238E27FC236}">
                <a16:creationId xmlns:a16="http://schemas.microsoft.com/office/drawing/2014/main" id="{341B9870-BFFD-5B41-A1B9-C9263F54226C}"/>
              </a:ext>
            </a:extLst>
          </p:cNvPr>
          <p:cNvSpPr>
            <a:spLocks noGrp="1"/>
          </p:cNvSpPr>
          <p:nvPr>
            <p:ph idx="1"/>
          </p:nvPr>
        </p:nvSpPr>
        <p:spPr/>
        <p:txBody>
          <a:bodyPr>
            <a:normAutofit/>
          </a:bodyPr>
          <a:lstStyle/>
          <a:p>
            <a:r>
              <a:rPr lang="en-US" dirty="0"/>
              <a:t>Recursive implementation of </a:t>
            </a:r>
            <a:r>
              <a:rPr lang="en-US" b="1" dirty="0">
                <a:solidFill>
                  <a:srgbClr val="FF0000"/>
                </a:solidFill>
              </a:rPr>
              <a:t>fib</a:t>
            </a:r>
            <a:r>
              <a:rPr lang="en-US" dirty="0"/>
              <a:t> is straightforward </a:t>
            </a:r>
          </a:p>
          <a:p>
            <a:r>
              <a:rPr lang="en-US" dirty="0"/>
              <a:t>First few calls to </a:t>
            </a:r>
            <a:r>
              <a:rPr lang="en-US" b="1" dirty="0">
                <a:solidFill>
                  <a:srgbClr val="FF0000"/>
                </a:solidFill>
              </a:rPr>
              <a:t>fib</a:t>
            </a:r>
            <a:r>
              <a:rPr lang="en-US" dirty="0"/>
              <a:t> are quite fast </a:t>
            </a:r>
          </a:p>
          <a:p>
            <a:r>
              <a:rPr lang="en-US" dirty="0"/>
              <a:t>For larger values, the program pauses an amazingly long time between outputs </a:t>
            </a:r>
          </a:p>
          <a:p>
            <a:r>
              <a:rPr lang="en-US" dirty="0"/>
              <a:t>It turns out that using recursion to compute Fibonacci numbers is terrible!! </a:t>
            </a:r>
          </a:p>
          <a:p>
            <a:r>
              <a:rPr lang="en-US" dirty="0"/>
              <a:t>Lesson: recursion can simplify code but is not always more efficient </a:t>
            </a:r>
          </a:p>
          <a:p>
            <a:endParaRPr lang="en-TW" dirty="0"/>
          </a:p>
        </p:txBody>
      </p:sp>
      <p:sp>
        <p:nvSpPr>
          <p:cNvPr id="4" name="Slide Number Placeholder 3">
            <a:extLst>
              <a:ext uri="{FF2B5EF4-FFF2-40B4-BE49-F238E27FC236}">
                <a16:creationId xmlns:a16="http://schemas.microsoft.com/office/drawing/2014/main" id="{81A615E0-18A6-964C-84F8-A5F58DAE5503}"/>
              </a:ext>
            </a:extLst>
          </p:cNvPr>
          <p:cNvSpPr>
            <a:spLocks noGrp="1"/>
          </p:cNvSpPr>
          <p:nvPr>
            <p:ph type="sldNum" sz="quarter" idx="12"/>
          </p:nvPr>
        </p:nvSpPr>
        <p:spPr/>
        <p:txBody>
          <a:bodyPr/>
          <a:lstStyle/>
          <a:p>
            <a:fld id="{14B373FC-FF3A-C64D-BE97-055D2267A4A7}" type="slidenum">
              <a:rPr lang="en-TW" smtClean="0"/>
              <a:t>17</a:t>
            </a:fld>
            <a:endParaRPr lang="en-TW"/>
          </a:p>
        </p:txBody>
      </p:sp>
    </p:spTree>
    <p:extLst>
      <p:ext uri="{BB962C8B-B14F-4D97-AF65-F5344CB8AC3E}">
        <p14:creationId xmlns:p14="http://schemas.microsoft.com/office/powerpoint/2010/main" val="3965903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CAEE-F680-6A48-9567-C6DA5B0F7CC5}"/>
              </a:ext>
            </a:extLst>
          </p:cNvPr>
          <p:cNvSpPr>
            <a:spLocks noGrp="1"/>
          </p:cNvSpPr>
          <p:nvPr>
            <p:ph type="title"/>
          </p:nvPr>
        </p:nvSpPr>
        <p:spPr/>
        <p:txBody>
          <a:bodyPr>
            <a:normAutofit/>
          </a:bodyPr>
          <a:lstStyle/>
          <a:p>
            <a:r>
              <a:rPr lang="en-US" b="1" dirty="0"/>
              <a:t>Call tree for computing fib(6) </a:t>
            </a:r>
            <a:endParaRPr lang="en-TW" dirty="0"/>
          </a:p>
        </p:txBody>
      </p:sp>
      <p:sp>
        <p:nvSpPr>
          <p:cNvPr id="3" name="Content Placeholder 2">
            <a:extLst>
              <a:ext uri="{FF2B5EF4-FFF2-40B4-BE49-F238E27FC236}">
                <a16:creationId xmlns:a16="http://schemas.microsoft.com/office/drawing/2014/main" id="{317D65C3-155A-8D49-8ADC-4C2A00E7B3BF}"/>
              </a:ext>
            </a:extLst>
          </p:cNvPr>
          <p:cNvSpPr>
            <a:spLocks noGrp="1"/>
          </p:cNvSpPr>
          <p:nvPr>
            <p:ph idx="1"/>
          </p:nvPr>
        </p:nvSpPr>
        <p:spPr/>
        <p:txBody>
          <a:bodyPr/>
          <a:lstStyle/>
          <a:p>
            <a:endParaRPr lang="en-TW"/>
          </a:p>
        </p:txBody>
      </p:sp>
      <p:sp>
        <p:nvSpPr>
          <p:cNvPr id="4" name="Slide Number Placeholder 3">
            <a:extLst>
              <a:ext uri="{FF2B5EF4-FFF2-40B4-BE49-F238E27FC236}">
                <a16:creationId xmlns:a16="http://schemas.microsoft.com/office/drawing/2014/main" id="{97682B51-E82E-D646-86AF-92C19D1005C9}"/>
              </a:ext>
            </a:extLst>
          </p:cNvPr>
          <p:cNvSpPr>
            <a:spLocks noGrp="1"/>
          </p:cNvSpPr>
          <p:nvPr>
            <p:ph type="sldNum" sz="quarter" idx="12"/>
          </p:nvPr>
        </p:nvSpPr>
        <p:spPr/>
        <p:txBody>
          <a:bodyPr/>
          <a:lstStyle/>
          <a:p>
            <a:fld id="{14B373FC-FF3A-C64D-BE97-055D2267A4A7}" type="slidenum">
              <a:rPr lang="en-TW" smtClean="0"/>
              <a:t>18</a:t>
            </a:fld>
            <a:endParaRPr lang="en-TW"/>
          </a:p>
        </p:txBody>
      </p:sp>
      <p:pic>
        <p:nvPicPr>
          <p:cNvPr id="5" name="Picture 4">
            <a:extLst>
              <a:ext uri="{FF2B5EF4-FFF2-40B4-BE49-F238E27FC236}">
                <a16:creationId xmlns:a16="http://schemas.microsoft.com/office/drawing/2014/main" id="{00950F6C-A79B-1540-8FEB-DCA8DB404DA6}"/>
              </a:ext>
            </a:extLst>
          </p:cNvPr>
          <p:cNvPicPr>
            <a:picLocks noChangeAspect="1"/>
          </p:cNvPicPr>
          <p:nvPr/>
        </p:nvPicPr>
        <p:blipFill>
          <a:blip r:embed="rId2"/>
          <a:stretch>
            <a:fillRect/>
          </a:stretch>
        </p:blipFill>
        <p:spPr>
          <a:xfrm>
            <a:off x="181086" y="1608837"/>
            <a:ext cx="8478279" cy="3947901"/>
          </a:xfrm>
          <a:prstGeom prst="rect">
            <a:avLst/>
          </a:prstGeom>
        </p:spPr>
      </p:pic>
    </p:spTree>
    <p:extLst>
      <p:ext uri="{BB962C8B-B14F-4D97-AF65-F5344CB8AC3E}">
        <p14:creationId xmlns:p14="http://schemas.microsoft.com/office/powerpoint/2010/main" val="2930515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FCB77-FD01-244B-A6CE-06810A1B58F1}"/>
              </a:ext>
            </a:extLst>
          </p:cNvPr>
          <p:cNvSpPr>
            <a:spLocks noGrp="1"/>
          </p:cNvSpPr>
          <p:nvPr>
            <p:ph type="title"/>
          </p:nvPr>
        </p:nvSpPr>
        <p:spPr/>
        <p:txBody>
          <a:bodyPr>
            <a:normAutofit/>
          </a:bodyPr>
          <a:lstStyle/>
          <a:p>
            <a:r>
              <a:rPr lang="en-US" b="1" dirty="0"/>
              <a:t>The efficiency of recursion </a:t>
            </a:r>
            <a:endParaRPr lang="en-TW" dirty="0"/>
          </a:p>
        </p:txBody>
      </p:sp>
      <p:sp>
        <p:nvSpPr>
          <p:cNvPr id="3" name="Content Placeholder 2">
            <a:extLst>
              <a:ext uri="{FF2B5EF4-FFF2-40B4-BE49-F238E27FC236}">
                <a16:creationId xmlns:a16="http://schemas.microsoft.com/office/drawing/2014/main" id="{936FFE82-C809-E24A-A9B3-1F756D516ED1}"/>
              </a:ext>
            </a:extLst>
          </p:cNvPr>
          <p:cNvSpPr>
            <a:spLocks noGrp="1"/>
          </p:cNvSpPr>
          <p:nvPr>
            <p:ph idx="1"/>
          </p:nvPr>
        </p:nvSpPr>
        <p:spPr/>
        <p:txBody>
          <a:bodyPr>
            <a:normAutofit/>
          </a:bodyPr>
          <a:lstStyle/>
          <a:p>
            <a:r>
              <a:rPr lang="en-US" dirty="0"/>
              <a:t>Method takes so long because every level doubles the number of recursive calls </a:t>
            </a:r>
          </a:p>
          <a:p>
            <a:r>
              <a:rPr lang="en-US" dirty="0"/>
              <a:t>The computation of </a:t>
            </a:r>
            <a:r>
              <a:rPr lang="en-US" b="1" dirty="0"/>
              <a:t>fib(6)</a:t>
            </a:r>
            <a:r>
              <a:rPr lang="en-US" dirty="0"/>
              <a:t> calls </a:t>
            </a:r>
            <a:r>
              <a:rPr lang="en-US" b="1" dirty="0"/>
              <a:t>fib(3)</a:t>
            </a:r>
            <a:r>
              <a:rPr lang="en-US" dirty="0"/>
              <a:t> three times and </a:t>
            </a:r>
            <a:r>
              <a:rPr lang="en-US" b="1" dirty="0"/>
              <a:t>fib(2) </a:t>
            </a:r>
            <a:r>
              <a:rPr lang="en-US" dirty="0"/>
              <a:t>five times! </a:t>
            </a:r>
          </a:p>
          <a:p>
            <a:r>
              <a:rPr lang="en-US" dirty="0"/>
              <a:t>A recursive method should not call itself more than once </a:t>
            </a:r>
          </a:p>
          <a:p>
            <a:r>
              <a:rPr lang="en-US" dirty="0"/>
              <a:t>If we want to use recursion, without exponential increase in number of method calls, we can use </a:t>
            </a:r>
            <a:r>
              <a:rPr lang="en-US" b="1" dirty="0">
                <a:solidFill>
                  <a:srgbClr val="FF0000"/>
                </a:solidFill>
              </a:rPr>
              <a:t>dynamic programing</a:t>
            </a:r>
            <a:r>
              <a:rPr lang="en-US" dirty="0"/>
              <a:t> </a:t>
            </a:r>
          </a:p>
          <a:p>
            <a:endParaRPr lang="en-TW" dirty="0"/>
          </a:p>
        </p:txBody>
      </p:sp>
      <p:sp>
        <p:nvSpPr>
          <p:cNvPr id="4" name="Slide Number Placeholder 3">
            <a:extLst>
              <a:ext uri="{FF2B5EF4-FFF2-40B4-BE49-F238E27FC236}">
                <a16:creationId xmlns:a16="http://schemas.microsoft.com/office/drawing/2014/main" id="{5B56B7F6-B805-A743-89D5-16E8EE75EFA2}"/>
              </a:ext>
            </a:extLst>
          </p:cNvPr>
          <p:cNvSpPr>
            <a:spLocks noGrp="1"/>
          </p:cNvSpPr>
          <p:nvPr>
            <p:ph type="sldNum" sz="quarter" idx="12"/>
          </p:nvPr>
        </p:nvSpPr>
        <p:spPr/>
        <p:txBody>
          <a:bodyPr/>
          <a:lstStyle/>
          <a:p>
            <a:fld id="{14B373FC-FF3A-C64D-BE97-055D2267A4A7}" type="slidenum">
              <a:rPr lang="en-TW" smtClean="0"/>
              <a:t>19</a:t>
            </a:fld>
            <a:endParaRPr lang="en-TW"/>
          </a:p>
        </p:txBody>
      </p:sp>
    </p:spTree>
    <p:extLst>
      <p:ext uri="{BB962C8B-B14F-4D97-AF65-F5344CB8AC3E}">
        <p14:creationId xmlns:p14="http://schemas.microsoft.com/office/powerpoint/2010/main" val="3828899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A317-CDBB-9C42-8FDD-B00DD86375B9}"/>
              </a:ext>
            </a:extLst>
          </p:cNvPr>
          <p:cNvSpPr>
            <a:spLocks noGrp="1"/>
          </p:cNvSpPr>
          <p:nvPr>
            <p:ph type="title"/>
          </p:nvPr>
        </p:nvSpPr>
        <p:spPr/>
        <p:txBody>
          <a:bodyPr>
            <a:normAutofit/>
          </a:bodyPr>
          <a:lstStyle/>
          <a:p>
            <a:r>
              <a:rPr lang="en-US" b="1" dirty="0"/>
              <a:t>Recursive methods</a:t>
            </a:r>
            <a:endParaRPr lang="en-US" dirty="0"/>
          </a:p>
        </p:txBody>
      </p:sp>
      <p:sp>
        <p:nvSpPr>
          <p:cNvPr id="3" name="Content Placeholder 2">
            <a:extLst>
              <a:ext uri="{FF2B5EF4-FFF2-40B4-BE49-F238E27FC236}">
                <a16:creationId xmlns:a16="http://schemas.microsoft.com/office/drawing/2014/main" id="{EC80070F-CB8F-A349-8151-A4B7625138A7}"/>
              </a:ext>
            </a:extLst>
          </p:cNvPr>
          <p:cNvSpPr>
            <a:spLocks noGrp="1"/>
          </p:cNvSpPr>
          <p:nvPr>
            <p:ph idx="1"/>
          </p:nvPr>
        </p:nvSpPr>
        <p:spPr/>
        <p:txBody>
          <a:bodyPr>
            <a:normAutofit/>
          </a:bodyPr>
          <a:lstStyle/>
          <a:p>
            <a:r>
              <a:rPr lang="en-US" dirty="0"/>
              <a:t>When a method is called the program goes off and runs it </a:t>
            </a:r>
          </a:p>
          <a:p>
            <a:r>
              <a:rPr lang="en-US" dirty="0"/>
              <a:t>Consider the following method… </a:t>
            </a:r>
          </a:p>
          <a:p>
            <a:endParaRPr lang="en-US" dirty="0"/>
          </a:p>
          <a:p>
            <a:pPr marL="457200" lvl="1" indent="0">
              <a:buNone/>
            </a:pPr>
            <a:r>
              <a:rPr lang="en-US" sz="2800" dirty="0"/>
              <a:t>public static void </a:t>
            </a:r>
            <a:r>
              <a:rPr lang="en-US" sz="2800" dirty="0" err="1"/>
              <a:t>sayHello</a:t>
            </a:r>
            <a:r>
              <a:rPr lang="en-US" sz="2800" dirty="0"/>
              <a:t>() { </a:t>
            </a:r>
          </a:p>
          <a:p>
            <a:pPr marL="914400" lvl="2" indent="0">
              <a:buNone/>
            </a:pPr>
            <a:r>
              <a:rPr lang="en-US" sz="2800" dirty="0" err="1"/>
              <a:t>System.out.println</a:t>
            </a:r>
            <a:r>
              <a:rPr lang="en-US" sz="2800" dirty="0"/>
              <a:t>(“Hello World!”); </a:t>
            </a:r>
          </a:p>
          <a:p>
            <a:pPr marL="914400" lvl="2" indent="0">
              <a:buNone/>
            </a:pPr>
            <a:r>
              <a:rPr lang="en-US" sz="2800" dirty="0" err="1"/>
              <a:t>sayHello</a:t>
            </a:r>
            <a:r>
              <a:rPr lang="en-US" sz="2800" dirty="0"/>
              <a:t>(); </a:t>
            </a:r>
          </a:p>
          <a:p>
            <a:pPr marL="457200" lvl="1" indent="0">
              <a:buNone/>
            </a:pPr>
            <a:r>
              <a:rPr lang="en-US" sz="2800" dirty="0"/>
              <a:t>} </a:t>
            </a:r>
          </a:p>
          <a:p>
            <a:endParaRPr lang="en-US" dirty="0"/>
          </a:p>
          <a:p>
            <a:pPr marL="0" indent="0" algn="ctr">
              <a:buNone/>
            </a:pPr>
            <a:r>
              <a:rPr lang="en-US" sz="6000" b="1" dirty="0">
                <a:solidFill>
                  <a:srgbClr val="FF0000"/>
                </a:solidFill>
              </a:rPr>
              <a:t>What will happen? </a:t>
            </a:r>
          </a:p>
          <a:p>
            <a:endParaRPr lang="en-TW" dirty="0"/>
          </a:p>
        </p:txBody>
      </p:sp>
      <p:sp>
        <p:nvSpPr>
          <p:cNvPr id="4" name="Slide Number Placeholder 3">
            <a:extLst>
              <a:ext uri="{FF2B5EF4-FFF2-40B4-BE49-F238E27FC236}">
                <a16:creationId xmlns:a16="http://schemas.microsoft.com/office/drawing/2014/main" id="{EC67E927-E02A-8D43-9087-FE3B57E98D24}"/>
              </a:ext>
            </a:extLst>
          </p:cNvPr>
          <p:cNvSpPr>
            <a:spLocks noGrp="1"/>
          </p:cNvSpPr>
          <p:nvPr>
            <p:ph type="sldNum" sz="quarter" idx="12"/>
          </p:nvPr>
        </p:nvSpPr>
        <p:spPr/>
        <p:txBody>
          <a:bodyPr/>
          <a:lstStyle/>
          <a:p>
            <a:fld id="{14B373FC-FF3A-C64D-BE97-055D2267A4A7}" type="slidenum">
              <a:rPr lang="en-TW" smtClean="0"/>
              <a:t>2</a:t>
            </a:fld>
            <a:endParaRPr lang="en-TW"/>
          </a:p>
        </p:txBody>
      </p:sp>
    </p:spTree>
    <p:extLst>
      <p:ext uri="{BB962C8B-B14F-4D97-AF65-F5344CB8AC3E}">
        <p14:creationId xmlns:p14="http://schemas.microsoft.com/office/powerpoint/2010/main" val="3466219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A42D0-12B6-9D4F-A5BC-479D7B33A7BC}"/>
              </a:ext>
            </a:extLst>
          </p:cNvPr>
          <p:cNvSpPr>
            <a:spLocks noGrp="1"/>
          </p:cNvSpPr>
          <p:nvPr>
            <p:ph type="title"/>
          </p:nvPr>
        </p:nvSpPr>
        <p:spPr/>
        <p:txBody>
          <a:bodyPr>
            <a:normAutofit/>
          </a:bodyPr>
          <a:lstStyle/>
          <a:p>
            <a:r>
              <a:rPr lang="en-US" b="1" dirty="0"/>
              <a:t>Dynamic programming </a:t>
            </a:r>
            <a:endParaRPr lang="en-TW" dirty="0"/>
          </a:p>
        </p:txBody>
      </p:sp>
      <p:sp>
        <p:nvSpPr>
          <p:cNvPr id="3" name="Content Placeholder 2">
            <a:extLst>
              <a:ext uri="{FF2B5EF4-FFF2-40B4-BE49-F238E27FC236}">
                <a16:creationId xmlns:a16="http://schemas.microsoft.com/office/drawing/2014/main" id="{023A17CC-DA0E-F24D-9375-3B8CD2712AE4}"/>
              </a:ext>
            </a:extLst>
          </p:cNvPr>
          <p:cNvSpPr>
            <a:spLocks noGrp="1"/>
          </p:cNvSpPr>
          <p:nvPr>
            <p:ph idx="1"/>
          </p:nvPr>
        </p:nvSpPr>
        <p:spPr/>
        <p:txBody>
          <a:bodyPr/>
          <a:lstStyle/>
          <a:p>
            <a:r>
              <a:rPr lang="en-US" b="1" dirty="0">
                <a:solidFill>
                  <a:srgbClr val="FF0000"/>
                </a:solidFill>
              </a:rPr>
              <a:t>Dynamic programming </a:t>
            </a:r>
            <a:r>
              <a:rPr lang="en-US" dirty="0"/>
              <a:t>(also known as </a:t>
            </a:r>
            <a:r>
              <a:rPr lang="en-US" b="1" dirty="0">
                <a:solidFill>
                  <a:srgbClr val="FF0000"/>
                </a:solidFill>
              </a:rPr>
              <a:t>dynamic optimization</a:t>
            </a:r>
            <a:r>
              <a:rPr lang="en-US" dirty="0"/>
              <a:t>) is a method for solving a complex problem by breaking it down into a collection of simpler subproblems, solving each of those subproblems just once, and storing their solutions </a:t>
            </a:r>
          </a:p>
          <a:p>
            <a:endParaRPr lang="en-TW" dirty="0"/>
          </a:p>
        </p:txBody>
      </p:sp>
      <p:sp>
        <p:nvSpPr>
          <p:cNvPr id="4" name="Slide Number Placeholder 3">
            <a:extLst>
              <a:ext uri="{FF2B5EF4-FFF2-40B4-BE49-F238E27FC236}">
                <a16:creationId xmlns:a16="http://schemas.microsoft.com/office/drawing/2014/main" id="{B85052F7-B74B-FA42-ADCC-290B28D02CD3}"/>
              </a:ext>
            </a:extLst>
          </p:cNvPr>
          <p:cNvSpPr>
            <a:spLocks noGrp="1"/>
          </p:cNvSpPr>
          <p:nvPr>
            <p:ph type="sldNum" sz="quarter" idx="12"/>
          </p:nvPr>
        </p:nvSpPr>
        <p:spPr/>
        <p:txBody>
          <a:bodyPr/>
          <a:lstStyle/>
          <a:p>
            <a:fld id="{14B373FC-FF3A-C64D-BE97-055D2267A4A7}" type="slidenum">
              <a:rPr lang="en-TW" smtClean="0"/>
              <a:t>20</a:t>
            </a:fld>
            <a:endParaRPr lang="en-TW"/>
          </a:p>
        </p:txBody>
      </p:sp>
      <p:pic>
        <p:nvPicPr>
          <p:cNvPr id="5" name="Picture 4">
            <a:extLst>
              <a:ext uri="{FF2B5EF4-FFF2-40B4-BE49-F238E27FC236}">
                <a16:creationId xmlns:a16="http://schemas.microsoft.com/office/drawing/2014/main" id="{987C7320-F7B5-3042-9C66-01606406C5DD}"/>
              </a:ext>
            </a:extLst>
          </p:cNvPr>
          <p:cNvPicPr>
            <a:picLocks noChangeAspect="1"/>
          </p:cNvPicPr>
          <p:nvPr/>
        </p:nvPicPr>
        <p:blipFill>
          <a:blip r:embed="rId2"/>
          <a:stretch>
            <a:fillRect/>
          </a:stretch>
        </p:blipFill>
        <p:spPr>
          <a:xfrm>
            <a:off x="420134" y="3371936"/>
            <a:ext cx="8101566" cy="2899508"/>
          </a:xfrm>
          <a:prstGeom prst="rect">
            <a:avLst/>
          </a:prstGeom>
        </p:spPr>
      </p:pic>
    </p:spTree>
    <p:extLst>
      <p:ext uri="{BB962C8B-B14F-4D97-AF65-F5344CB8AC3E}">
        <p14:creationId xmlns:p14="http://schemas.microsoft.com/office/powerpoint/2010/main" val="2001959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94962-7F43-5247-B394-5D8226B81BE2}"/>
              </a:ext>
            </a:extLst>
          </p:cNvPr>
          <p:cNvSpPr>
            <a:spLocks noGrp="1"/>
          </p:cNvSpPr>
          <p:nvPr>
            <p:ph type="title"/>
          </p:nvPr>
        </p:nvSpPr>
        <p:spPr/>
        <p:txBody>
          <a:bodyPr>
            <a:normAutofit/>
          </a:bodyPr>
          <a:lstStyle/>
          <a:p>
            <a:r>
              <a:rPr lang="en-US" b="1" dirty="0"/>
              <a:t>Dynamic programming </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308A4B-D942-B74D-AA03-491ED9CB6208}"/>
                  </a:ext>
                </a:extLst>
              </p:cNvPr>
              <p:cNvSpPr>
                <a:spLocks noGrp="1"/>
              </p:cNvSpPr>
              <p:nvPr>
                <p:ph idx="1"/>
              </p:nvPr>
            </p:nvSpPr>
            <p:spPr/>
            <p:txBody>
              <a:bodyPr>
                <a:normAutofit/>
              </a:bodyPr>
              <a:lstStyle/>
              <a:p>
                <a:r>
                  <a:rPr lang="en-US" b="1" dirty="0"/>
                  <a:t>Time Complexity: </a:t>
                </a:r>
                <a14:m>
                  <m:oMath xmlns:m="http://schemas.openxmlformats.org/officeDocument/2006/math">
                    <m:r>
                      <a:rPr lang="en-US" b="1" i="1" smtClean="0">
                        <a:latin typeface="Cambria Math" panose="02040503050406030204" pitchFamily="18" charset="0"/>
                      </a:rPr>
                      <m:t>𝑶</m:t>
                    </m:r>
                    <m:r>
                      <a:rPr lang="en-US" b="1" i="1" smtClean="0">
                        <a:latin typeface="Cambria Math" panose="02040503050406030204" pitchFamily="18" charset="0"/>
                      </a:rPr>
                      <m:t>(</m:t>
                    </m:r>
                    <m:r>
                      <a:rPr lang="en-US" b="1" i="1" smtClean="0">
                        <a:latin typeface="Cambria Math" panose="02040503050406030204" pitchFamily="18" charset="0"/>
                      </a:rPr>
                      <m:t>𝒏</m:t>
                    </m:r>
                    <m:r>
                      <a:rPr lang="en-US" b="1" i="1" smtClean="0">
                        <a:latin typeface="Cambria Math" panose="02040503050406030204" pitchFamily="18" charset="0"/>
                      </a:rPr>
                      <m:t>)</m:t>
                    </m:r>
                  </m:oMath>
                </a14:m>
                <a:r>
                  <a:rPr lang="en-US" b="1" dirty="0"/>
                  <a:t> </a:t>
                </a:r>
              </a:p>
              <a:p>
                <a:r>
                  <a:rPr lang="en-US" b="1" dirty="0"/>
                  <a:t>Space Complexity: </a:t>
                </a:r>
                <a14:m>
                  <m:oMath xmlns:m="http://schemas.openxmlformats.org/officeDocument/2006/math">
                    <m:r>
                      <a:rPr lang="en-US" b="1" i="1">
                        <a:latin typeface="Cambria Math" panose="02040503050406030204" pitchFamily="18" charset="0"/>
                      </a:rPr>
                      <m:t>𝑶</m:t>
                    </m:r>
                    <m:r>
                      <a:rPr lang="en-US" b="1" i="1">
                        <a:latin typeface="Cambria Math" panose="02040503050406030204" pitchFamily="18" charset="0"/>
                      </a:rPr>
                      <m:t>(</m:t>
                    </m:r>
                    <m:r>
                      <a:rPr lang="en-US" b="1" i="1">
                        <a:latin typeface="Cambria Math" panose="02040503050406030204" pitchFamily="18" charset="0"/>
                      </a:rPr>
                      <m:t>𝒏</m:t>
                    </m:r>
                    <m:r>
                      <a:rPr lang="en-US" b="1" i="1">
                        <a:latin typeface="Cambria Math" panose="02040503050406030204" pitchFamily="18" charset="0"/>
                      </a:rPr>
                      <m:t>)</m:t>
                    </m:r>
                  </m:oMath>
                </a14:m>
                <a:endParaRPr lang="en-US" dirty="0"/>
              </a:p>
              <a:p>
                <a:r>
                  <a:rPr lang="en-US" dirty="0"/>
                  <a:t>To decide whether problem can be solved by applying Dynamic programming we check for two properties. </a:t>
                </a:r>
              </a:p>
              <a:p>
                <a:r>
                  <a:rPr lang="en-US" dirty="0"/>
                  <a:t>1. The problem involves </a:t>
                </a:r>
                <a:r>
                  <a:rPr lang="en-US" b="1" i="1" dirty="0">
                    <a:solidFill>
                      <a:srgbClr val="FF0000"/>
                    </a:solidFill>
                  </a:rPr>
                  <a:t>overlapping sub-problems</a:t>
                </a:r>
                <a:r>
                  <a:rPr lang="en-US" b="1" i="1" dirty="0"/>
                  <a:t> </a:t>
                </a:r>
                <a:r>
                  <a:rPr lang="en-US" dirty="0"/>
                  <a:t>that need to be solved again and again. In dynamic programming we solve these sub problems only once and store it for future use </a:t>
                </a:r>
              </a:p>
              <a:p>
                <a:r>
                  <a:rPr lang="en-US" dirty="0"/>
                  <a:t>2. If a big problem can be solved by using the solutions of the sub problems then we say that problem also has an </a:t>
                </a:r>
                <a:r>
                  <a:rPr lang="en-US" b="1" i="1" dirty="0">
                    <a:solidFill>
                      <a:srgbClr val="FF0000"/>
                    </a:solidFill>
                  </a:rPr>
                  <a:t>optimal substructure property </a:t>
                </a:r>
                <a:endParaRPr lang="en-US" dirty="0">
                  <a:solidFill>
                    <a:srgbClr val="FF0000"/>
                  </a:solidFill>
                </a:endParaRPr>
              </a:p>
              <a:p>
                <a:endParaRPr lang="en-TW" dirty="0"/>
              </a:p>
            </p:txBody>
          </p:sp>
        </mc:Choice>
        <mc:Fallback xmlns="">
          <p:sp>
            <p:nvSpPr>
              <p:cNvPr id="3" name="Content Placeholder 2">
                <a:extLst>
                  <a:ext uri="{FF2B5EF4-FFF2-40B4-BE49-F238E27FC236}">
                    <a16:creationId xmlns:a16="http://schemas.microsoft.com/office/drawing/2014/main" id="{F1308A4B-D942-B74D-AA03-491ED9CB6208}"/>
                  </a:ext>
                </a:extLst>
              </p:cNvPr>
              <p:cNvSpPr>
                <a:spLocks noGrp="1" noRot="1" noChangeAspect="1" noMove="1" noResize="1" noEditPoints="1" noAdjustHandles="1" noChangeArrowheads="1" noChangeShapeType="1" noTextEdit="1"/>
              </p:cNvSpPr>
              <p:nvPr>
                <p:ph idx="1"/>
              </p:nvPr>
            </p:nvSpPr>
            <p:spPr>
              <a:blipFill>
                <a:blip r:embed="rId2"/>
                <a:stretch>
                  <a:fillRect l="-1171" t="-1860"/>
                </a:stretch>
              </a:blipFill>
            </p:spPr>
            <p:txBody>
              <a:bodyPr/>
              <a:lstStyle/>
              <a:p>
                <a:r>
                  <a:rPr lang="en-TW">
                    <a:noFill/>
                  </a:rPr>
                  <a:t> </a:t>
                </a:r>
              </a:p>
            </p:txBody>
          </p:sp>
        </mc:Fallback>
      </mc:AlternateContent>
      <p:sp>
        <p:nvSpPr>
          <p:cNvPr id="4" name="Slide Number Placeholder 3">
            <a:extLst>
              <a:ext uri="{FF2B5EF4-FFF2-40B4-BE49-F238E27FC236}">
                <a16:creationId xmlns:a16="http://schemas.microsoft.com/office/drawing/2014/main" id="{9B724AC4-189A-EE42-98C1-714B454AC4DE}"/>
              </a:ext>
            </a:extLst>
          </p:cNvPr>
          <p:cNvSpPr>
            <a:spLocks noGrp="1"/>
          </p:cNvSpPr>
          <p:nvPr>
            <p:ph type="sldNum" sz="quarter" idx="12"/>
          </p:nvPr>
        </p:nvSpPr>
        <p:spPr/>
        <p:txBody>
          <a:bodyPr/>
          <a:lstStyle/>
          <a:p>
            <a:fld id="{14B373FC-FF3A-C64D-BE97-055D2267A4A7}" type="slidenum">
              <a:rPr lang="en-TW" smtClean="0"/>
              <a:t>21</a:t>
            </a:fld>
            <a:endParaRPr lang="en-TW"/>
          </a:p>
        </p:txBody>
      </p:sp>
    </p:spTree>
    <p:extLst>
      <p:ext uri="{BB962C8B-B14F-4D97-AF65-F5344CB8AC3E}">
        <p14:creationId xmlns:p14="http://schemas.microsoft.com/office/powerpoint/2010/main" val="2072705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31982-F38B-7546-9917-D702A1B453D0}"/>
              </a:ext>
            </a:extLst>
          </p:cNvPr>
          <p:cNvSpPr>
            <a:spLocks noGrp="1"/>
          </p:cNvSpPr>
          <p:nvPr>
            <p:ph type="title"/>
          </p:nvPr>
        </p:nvSpPr>
        <p:spPr/>
        <p:txBody>
          <a:bodyPr>
            <a:normAutofit/>
          </a:bodyPr>
          <a:lstStyle/>
          <a:p>
            <a:r>
              <a:rPr lang="en-US" b="1" dirty="0"/>
              <a:t>Dynamic programming </a:t>
            </a:r>
            <a:endParaRPr lang="en-TW" dirty="0"/>
          </a:p>
        </p:txBody>
      </p:sp>
      <p:sp>
        <p:nvSpPr>
          <p:cNvPr id="3" name="Content Placeholder 2">
            <a:extLst>
              <a:ext uri="{FF2B5EF4-FFF2-40B4-BE49-F238E27FC236}">
                <a16:creationId xmlns:a16="http://schemas.microsoft.com/office/drawing/2014/main" id="{0A97328F-DD08-C84E-80E8-015CBBCF84C5}"/>
              </a:ext>
            </a:extLst>
          </p:cNvPr>
          <p:cNvSpPr>
            <a:spLocks noGrp="1"/>
          </p:cNvSpPr>
          <p:nvPr>
            <p:ph idx="1"/>
          </p:nvPr>
        </p:nvSpPr>
        <p:spPr/>
        <p:txBody>
          <a:bodyPr>
            <a:normAutofit/>
          </a:bodyPr>
          <a:lstStyle/>
          <a:p>
            <a:r>
              <a:rPr lang="en-US" b="1" dirty="0">
                <a:solidFill>
                  <a:srgbClr val="FF0000"/>
                </a:solidFill>
              </a:rPr>
              <a:t>Bottom-Up</a:t>
            </a:r>
            <a:r>
              <a:rPr lang="en-US" dirty="0"/>
              <a:t> solution for Fibonacci Series: </a:t>
            </a:r>
          </a:p>
          <a:p>
            <a:endParaRPr lang="en-US" dirty="0"/>
          </a:p>
          <a:p>
            <a:pPr marL="457200" lvl="1" indent="0">
              <a:buNone/>
            </a:pPr>
            <a:r>
              <a:rPr lang="en-US" sz="2800" dirty="0"/>
              <a:t>public int </a:t>
            </a:r>
            <a:r>
              <a:rPr lang="en-US" sz="2800" dirty="0" err="1"/>
              <a:t>fibBU</a:t>
            </a:r>
            <a:r>
              <a:rPr lang="en-US" sz="2800" dirty="0"/>
              <a:t>(int x) { </a:t>
            </a:r>
          </a:p>
          <a:p>
            <a:pPr marL="914400" lvl="2" indent="0">
              <a:buNone/>
            </a:pPr>
            <a:r>
              <a:rPr lang="en-US" sz="2800" dirty="0"/>
              <a:t>int fib[] = new int[x + 1]; </a:t>
            </a:r>
          </a:p>
          <a:p>
            <a:pPr marL="914400" lvl="2" indent="0">
              <a:buNone/>
            </a:pPr>
            <a:r>
              <a:rPr lang="en-US" sz="2800" dirty="0"/>
              <a:t>fib[0] = 0; </a:t>
            </a:r>
          </a:p>
          <a:p>
            <a:pPr marL="914400" lvl="2" indent="0">
              <a:buNone/>
            </a:pPr>
            <a:r>
              <a:rPr lang="en-US" sz="2800" dirty="0"/>
              <a:t>fib[1] = 1; </a:t>
            </a:r>
          </a:p>
          <a:p>
            <a:pPr marL="914400" lvl="2" indent="0">
              <a:buNone/>
            </a:pPr>
            <a:r>
              <a:rPr lang="en-US" sz="2800" dirty="0"/>
              <a:t>for (int </a:t>
            </a:r>
            <a:r>
              <a:rPr lang="en-US" sz="2800" dirty="0" err="1"/>
              <a:t>i</a:t>
            </a:r>
            <a:r>
              <a:rPr lang="en-US" sz="2800" dirty="0"/>
              <a:t> = 2; </a:t>
            </a:r>
            <a:r>
              <a:rPr lang="en-US" sz="2800" dirty="0" err="1"/>
              <a:t>i</a:t>
            </a:r>
            <a:r>
              <a:rPr lang="en-US" sz="2800" dirty="0"/>
              <a:t> &lt; x + 1; </a:t>
            </a:r>
            <a:r>
              <a:rPr lang="en-US" sz="2800" dirty="0" err="1"/>
              <a:t>i</a:t>
            </a:r>
            <a:r>
              <a:rPr lang="en-US" sz="2800" dirty="0"/>
              <a:t>++) { </a:t>
            </a:r>
          </a:p>
          <a:p>
            <a:pPr marL="1371600" lvl="3" indent="0">
              <a:buNone/>
            </a:pPr>
            <a:r>
              <a:rPr lang="en-US" sz="2800" dirty="0"/>
              <a:t>fib[</a:t>
            </a:r>
            <a:r>
              <a:rPr lang="en-US" sz="2800" dirty="0" err="1"/>
              <a:t>i</a:t>
            </a:r>
            <a:r>
              <a:rPr lang="en-US" sz="2800" dirty="0"/>
              <a:t>] = fib[</a:t>
            </a:r>
            <a:r>
              <a:rPr lang="en-US" sz="2800" dirty="0" err="1"/>
              <a:t>i</a:t>
            </a:r>
            <a:r>
              <a:rPr lang="en-US" sz="2800" dirty="0"/>
              <a:t> - 1] + fib[</a:t>
            </a:r>
            <a:r>
              <a:rPr lang="en-US" sz="2800" dirty="0" err="1"/>
              <a:t>i</a:t>
            </a:r>
            <a:r>
              <a:rPr lang="en-US" sz="2800" dirty="0"/>
              <a:t> - 2]; </a:t>
            </a:r>
          </a:p>
          <a:p>
            <a:pPr marL="914400" lvl="2" indent="0">
              <a:buNone/>
            </a:pPr>
            <a:r>
              <a:rPr lang="en-US" sz="2800" dirty="0"/>
              <a:t>} </a:t>
            </a:r>
          </a:p>
          <a:p>
            <a:pPr marL="914400" lvl="2" indent="0">
              <a:buNone/>
            </a:pPr>
            <a:r>
              <a:rPr lang="en-US" sz="2800" dirty="0"/>
              <a:t>return fib[x]; </a:t>
            </a:r>
          </a:p>
          <a:p>
            <a:pPr marL="457200" lvl="1" indent="0">
              <a:buNone/>
            </a:pPr>
            <a:r>
              <a:rPr lang="en-US" sz="2800" dirty="0"/>
              <a:t>} </a:t>
            </a:r>
          </a:p>
        </p:txBody>
      </p:sp>
      <p:sp>
        <p:nvSpPr>
          <p:cNvPr id="4" name="Slide Number Placeholder 3">
            <a:extLst>
              <a:ext uri="{FF2B5EF4-FFF2-40B4-BE49-F238E27FC236}">
                <a16:creationId xmlns:a16="http://schemas.microsoft.com/office/drawing/2014/main" id="{F0469A83-D1C4-FD48-AD17-59DE042384B7}"/>
              </a:ext>
            </a:extLst>
          </p:cNvPr>
          <p:cNvSpPr>
            <a:spLocks noGrp="1"/>
          </p:cNvSpPr>
          <p:nvPr>
            <p:ph type="sldNum" sz="quarter" idx="12"/>
          </p:nvPr>
        </p:nvSpPr>
        <p:spPr/>
        <p:txBody>
          <a:bodyPr/>
          <a:lstStyle/>
          <a:p>
            <a:fld id="{14B373FC-FF3A-C64D-BE97-055D2267A4A7}" type="slidenum">
              <a:rPr lang="en-TW" smtClean="0"/>
              <a:t>22</a:t>
            </a:fld>
            <a:endParaRPr lang="en-TW"/>
          </a:p>
        </p:txBody>
      </p:sp>
      <p:sp>
        <p:nvSpPr>
          <p:cNvPr id="5" name="TextBox 4">
            <a:extLst>
              <a:ext uri="{FF2B5EF4-FFF2-40B4-BE49-F238E27FC236}">
                <a16:creationId xmlns:a16="http://schemas.microsoft.com/office/drawing/2014/main" id="{1A3B00FE-A867-5C47-8ECB-4F4A51FF074F}"/>
              </a:ext>
            </a:extLst>
          </p:cNvPr>
          <p:cNvSpPr txBox="1"/>
          <p:nvPr/>
        </p:nvSpPr>
        <p:spPr>
          <a:xfrm>
            <a:off x="6064718" y="4305608"/>
            <a:ext cx="2024205" cy="523220"/>
          </a:xfrm>
          <a:prstGeom prst="rect">
            <a:avLst/>
          </a:prstGeom>
          <a:noFill/>
          <a:ln w="38100">
            <a:solidFill>
              <a:schemeClr val="accent2">
                <a:lumMod val="75000"/>
              </a:schemeClr>
            </a:solidFill>
          </a:ln>
        </p:spPr>
        <p:txBody>
          <a:bodyPr wrap="square" rtlCol="0">
            <a:spAutoFit/>
          </a:bodyPr>
          <a:lstStyle/>
          <a:p>
            <a:r>
              <a:rPr lang="en-US" sz="2800" b="1" dirty="0">
                <a:solidFill>
                  <a:schemeClr val="tx1"/>
                </a:solidFill>
              </a:rPr>
              <a:t>//</a:t>
            </a:r>
            <a:r>
              <a:rPr lang="en-US" sz="2800" b="1" dirty="0"/>
              <a:t> recursion</a:t>
            </a:r>
            <a:endParaRPr lang="en-TW" sz="2800" b="1" dirty="0">
              <a:solidFill>
                <a:schemeClr val="tx1"/>
              </a:solidFill>
            </a:endParaRPr>
          </a:p>
        </p:txBody>
      </p:sp>
      <p:sp>
        <p:nvSpPr>
          <p:cNvPr id="6" name="Right Brace 5">
            <a:extLst>
              <a:ext uri="{FF2B5EF4-FFF2-40B4-BE49-F238E27FC236}">
                <a16:creationId xmlns:a16="http://schemas.microsoft.com/office/drawing/2014/main" id="{3B748089-5176-4C48-B129-20722AFE6D4E}"/>
              </a:ext>
            </a:extLst>
          </p:cNvPr>
          <p:cNvSpPr/>
          <p:nvPr/>
        </p:nvSpPr>
        <p:spPr>
          <a:xfrm>
            <a:off x="5568459" y="4034898"/>
            <a:ext cx="351693" cy="1064640"/>
          </a:xfrm>
          <a:prstGeom prst="rightBrac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Tree>
    <p:extLst>
      <p:ext uri="{BB962C8B-B14F-4D97-AF65-F5344CB8AC3E}">
        <p14:creationId xmlns:p14="http://schemas.microsoft.com/office/powerpoint/2010/main" val="2963393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E8D2-4D67-8945-9BF3-9DF594F3D284}"/>
              </a:ext>
            </a:extLst>
          </p:cNvPr>
          <p:cNvSpPr>
            <a:spLocks noGrp="1"/>
          </p:cNvSpPr>
          <p:nvPr>
            <p:ph type="title"/>
          </p:nvPr>
        </p:nvSpPr>
        <p:spPr/>
        <p:txBody>
          <a:bodyPr>
            <a:normAutofit/>
          </a:bodyPr>
          <a:lstStyle/>
          <a:p>
            <a:r>
              <a:rPr lang="en-US" b="1" dirty="0"/>
              <a:t>Dynamic programming </a:t>
            </a:r>
            <a:endParaRPr lang="en-TW" dirty="0"/>
          </a:p>
        </p:txBody>
      </p:sp>
      <p:sp>
        <p:nvSpPr>
          <p:cNvPr id="3" name="Content Placeholder 2">
            <a:extLst>
              <a:ext uri="{FF2B5EF4-FFF2-40B4-BE49-F238E27FC236}">
                <a16:creationId xmlns:a16="http://schemas.microsoft.com/office/drawing/2014/main" id="{D2EA7194-9100-9F48-9D6E-31EDA613B048}"/>
              </a:ext>
            </a:extLst>
          </p:cNvPr>
          <p:cNvSpPr>
            <a:spLocks noGrp="1"/>
          </p:cNvSpPr>
          <p:nvPr>
            <p:ph idx="1"/>
          </p:nvPr>
        </p:nvSpPr>
        <p:spPr/>
        <p:txBody>
          <a:bodyPr>
            <a:normAutofit/>
          </a:bodyPr>
          <a:lstStyle/>
          <a:p>
            <a:r>
              <a:rPr lang="en-US" b="1" dirty="0">
                <a:solidFill>
                  <a:srgbClr val="FF0000"/>
                </a:solidFill>
              </a:rPr>
              <a:t>Top-Down recursive</a:t>
            </a:r>
            <a:r>
              <a:rPr lang="en-US" dirty="0"/>
              <a:t> approach, involving filling up an array which lies outside the recursive method: </a:t>
            </a:r>
          </a:p>
          <a:p>
            <a:pPr marL="457200" lvl="1" indent="0">
              <a:buNone/>
            </a:pPr>
            <a:r>
              <a:rPr lang="en-US" dirty="0"/>
              <a:t>public int </a:t>
            </a:r>
            <a:r>
              <a:rPr lang="en-US" dirty="0" err="1"/>
              <a:t>fibTD</a:t>
            </a:r>
            <a:r>
              <a:rPr lang="en-US" dirty="0"/>
              <a:t>(int n) { </a:t>
            </a:r>
          </a:p>
          <a:p>
            <a:pPr marL="914400" lvl="2" indent="0">
              <a:buNone/>
            </a:pPr>
            <a:r>
              <a:rPr lang="en-US" sz="2400" dirty="0"/>
              <a:t>if(n == 0) return 1; </a:t>
            </a:r>
          </a:p>
          <a:p>
            <a:pPr marL="914400" lvl="2" indent="0">
              <a:buNone/>
            </a:pPr>
            <a:r>
              <a:rPr lang="en-US" sz="2400" dirty="0"/>
              <a:t>if(n == 1) return 1; </a:t>
            </a:r>
          </a:p>
          <a:p>
            <a:pPr marL="914400" lvl="2" indent="0">
              <a:buNone/>
            </a:pPr>
            <a:r>
              <a:rPr lang="en-US" sz="2400" dirty="0"/>
              <a:t>if(fib[n] != 0) { </a:t>
            </a:r>
          </a:p>
          <a:p>
            <a:pPr marL="1371600" lvl="3" indent="0">
              <a:buNone/>
            </a:pPr>
            <a:r>
              <a:rPr lang="en-US" sz="2400" dirty="0"/>
              <a:t>return fib[n]; </a:t>
            </a:r>
          </a:p>
          <a:p>
            <a:pPr marL="914400" lvl="2" indent="0">
              <a:buNone/>
            </a:pPr>
            <a:r>
              <a:rPr lang="en-US" sz="2400" dirty="0"/>
              <a:t>}</a:t>
            </a:r>
          </a:p>
          <a:p>
            <a:pPr marL="914400" lvl="2" indent="0">
              <a:buNone/>
            </a:pPr>
            <a:r>
              <a:rPr lang="en-US" sz="2400" dirty="0"/>
              <a:t>else { </a:t>
            </a:r>
          </a:p>
          <a:p>
            <a:pPr marL="1371600" lvl="3" indent="0">
              <a:buNone/>
            </a:pPr>
            <a:r>
              <a:rPr lang="en-US" sz="2400" dirty="0"/>
              <a:t>fib[n] = </a:t>
            </a:r>
            <a:r>
              <a:rPr lang="en-US" sz="2400" dirty="0" err="1"/>
              <a:t>fibTD</a:t>
            </a:r>
            <a:r>
              <a:rPr lang="en-US" sz="2400" dirty="0"/>
              <a:t>(n-1) + </a:t>
            </a:r>
            <a:r>
              <a:rPr lang="en-US" sz="2400" dirty="0" err="1"/>
              <a:t>fibTD</a:t>
            </a:r>
            <a:r>
              <a:rPr lang="en-US" sz="2400" dirty="0"/>
              <a:t>(n-2); </a:t>
            </a:r>
          </a:p>
          <a:p>
            <a:pPr marL="1371600" lvl="3" indent="0">
              <a:buNone/>
            </a:pPr>
            <a:r>
              <a:rPr lang="en-US" sz="2400" dirty="0"/>
              <a:t>return fib[n]; </a:t>
            </a:r>
          </a:p>
          <a:p>
            <a:pPr marL="914400" lvl="2" indent="0">
              <a:buNone/>
            </a:pPr>
            <a:r>
              <a:rPr lang="en-US" sz="2400" dirty="0"/>
              <a:t>} </a:t>
            </a:r>
          </a:p>
          <a:p>
            <a:pPr marL="457200" lvl="1" indent="0">
              <a:buNone/>
            </a:pPr>
            <a:r>
              <a:rPr lang="en-US" dirty="0"/>
              <a:t>} </a:t>
            </a:r>
          </a:p>
          <a:p>
            <a:endParaRPr lang="en-TW" dirty="0"/>
          </a:p>
        </p:txBody>
      </p:sp>
      <p:sp>
        <p:nvSpPr>
          <p:cNvPr id="4" name="Slide Number Placeholder 3">
            <a:extLst>
              <a:ext uri="{FF2B5EF4-FFF2-40B4-BE49-F238E27FC236}">
                <a16:creationId xmlns:a16="http://schemas.microsoft.com/office/drawing/2014/main" id="{509256EE-1C25-A04D-AB44-AEC6E3BAF6E2}"/>
              </a:ext>
            </a:extLst>
          </p:cNvPr>
          <p:cNvSpPr>
            <a:spLocks noGrp="1"/>
          </p:cNvSpPr>
          <p:nvPr>
            <p:ph type="sldNum" sz="quarter" idx="12"/>
          </p:nvPr>
        </p:nvSpPr>
        <p:spPr/>
        <p:txBody>
          <a:bodyPr/>
          <a:lstStyle/>
          <a:p>
            <a:fld id="{14B373FC-FF3A-C64D-BE97-055D2267A4A7}" type="slidenum">
              <a:rPr lang="en-TW" smtClean="0"/>
              <a:t>23</a:t>
            </a:fld>
            <a:endParaRPr lang="en-TW"/>
          </a:p>
        </p:txBody>
      </p:sp>
    </p:spTree>
    <p:extLst>
      <p:ext uri="{BB962C8B-B14F-4D97-AF65-F5344CB8AC3E}">
        <p14:creationId xmlns:p14="http://schemas.microsoft.com/office/powerpoint/2010/main" val="1226197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29343-AC28-A94C-B037-D248644A9FD8}"/>
              </a:ext>
            </a:extLst>
          </p:cNvPr>
          <p:cNvSpPr>
            <a:spLocks noGrp="1"/>
          </p:cNvSpPr>
          <p:nvPr>
            <p:ph type="title"/>
          </p:nvPr>
        </p:nvSpPr>
        <p:spPr/>
        <p:txBody>
          <a:bodyPr>
            <a:normAutofit/>
          </a:bodyPr>
          <a:lstStyle/>
          <a:p>
            <a:r>
              <a:rPr lang="en-US" b="1" dirty="0"/>
              <a:t>Remember Binary Search? </a:t>
            </a:r>
            <a:endParaRPr lang="en-TW" dirty="0"/>
          </a:p>
        </p:txBody>
      </p:sp>
      <p:sp>
        <p:nvSpPr>
          <p:cNvPr id="3" name="Content Placeholder 2">
            <a:extLst>
              <a:ext uri="{FF2B5EF4-FFF2-40B4-BE49-F238E27FC236}">
                <a16:creationId xmlns:a16="http://schemas.microsoft.com/office/drawing/2014/main" id="{CEDB4123-F440-D741-AF91-14C852E367DE}"/>
              </a:ext>
            </a:extLst>
          </p:cNvPr>
          <p:cNvSpPr>
            <a:spLocks noGrp="1"/>
          </p:cNvSpPr>
          <p:nvPr>
            <p:ph idx="1"/>
          </p:nvPr>
        </p:nvSpPr>
        <p:spPr/>
        <p:txBody>
          <a:bodyPr/>
          <a:lstStyle/>
          <a:p>
            <a:r>
              <a:rPr lang="en-US" dirty="0"/>
              <a:t>We keep dividing our search space and therefore need to keep track of the bounds </a:t>
            </a:r>
          </a:p>
          <a:p>
            <a:pPr lvl="1"/>
            <a:r>
              <a:rPr lang="en-US" sz="2800" dirty="0" err="1"/>
              <a:t>Upperbound</a:t>
            </a:r>
            <a:r>
              <a:rPr lang="en-US" sz="2800" dirty="0"/>
              <a:t> </a:t>
            </a:r>
          </a:p>
          <a:p>
            <a:pPr lvl="1"/>
            <a:r>
              <a:rPr lang="en-US" sz="2800" dirty="0" err="1"/>
              <a:t>Lowerbound</a:t>
            </a:r>
            <a:r>
              <a:rPr lang="en-US" sz="2800" dirty="0"/>
              <a:t> </a:t>
            </a:r>
          </a:p>
          <a:p>
            <a:r>
              <a:rPr lang="en-US" dirty="0"/>
              <a:t>If the number is bigger than 51 then 51 is the new lower bound </a:t>
            </a:r>
          </a:p>
          <a:p>
            <a:endParaRPr lang="en-TW" dirty="0"/>
          </a:p>
        </p:txBody>
      </p:sp>
      <p:sp>
        <p:nvSpPr>
          <p:cNvPr id="4" name="Slide Number Placeholder 3">
            <a:extLst>
              <a:ext uri="{FF2B5EF4-FFF2-40B4-BE49-F238E27FC236}">
                <a16:creationId xmlns:a16="http://schemas.microsoft.com/office/drawing/2014/main" id="{D063A3E1-8257-BF47-816C-B43E7BDC2345}"/>
              </a:ext>
            </a:extLst>
          </p:cNvPr>
          <p:cNvSpPr>
            <a:spLocks noGrp="1"/>
          </p:cNvSpPr>
          <p:nvPr>
            <p:ph type="sldNum" sz="quarter" idx="12"/>
          </p:nvPr>
        </p:nvSpPr>
        <p:spPr/>
        <p:txBody>
          <a:bodyPr/>
          <a:lstStyle/>
          <a:p>
            <a:fld id="{14B373FC-FF3A-C64D-BE97-055D2267A4A7}" type="slidenum">
              <a:rPr lang="en-TW" smtClean="0"/>
              <a:t>24</a:t>
            </a:fld>
            <a:endParaRPr lang="en-TW"/>
          </a:p>
        </p:txBody>
      </p:sp>
      <p:sp>
        <p:nvSpPr>
          <p:cNvPr id="5" name="Rectangle 4">
            <a:extLst>
              <a:ext uri="{FF2B5EF4-FFF2-40B4-BE49-F238E27FC236}">
                <a16:creationId xmlns:a16="http://schemas.microsoft.com/office/drawing/2014/main" id="{22E8680D-5F72-8A46-AE71-9F7D2F7DDD6A}"/>
              </a:ext>
            </a:extLst>
          </p:cNvPr>
          <p:cNvSpPr/>
          <p:nvPr/>
        </p:nvSpPr>
        <p:spPr>
          <a:xfrm>
            <a:off x="949811" y="4095960"/>
            <a:ext cx="1354217" cy="369332"/>
          </a:xfrm>
          <a:prstGeom prst="rect">
            <a:avLst/>
          </a:prstGeom>
        </p:spPr>
        <p:txBody>
          <a:bodyPr wrap="none">
            <a:spAutoFit/>
          </a:bodyPr>
          <a:lstStyle/>
          <a:p>
            <a:r>
              <a:rPr lang="en-US" b="1" dirty="0" err="1">
                <a:solidFill>
                  <a:srgbClr val="FF0000"/>
                </a:solidFill>
              </a:rPr>
              <a:t>lowerBound</a:t>
            </a:r>
            <a:endParaRPr lang="en-TW" dirty="0">
              <a:solidFill>
                <a:srgbClr val="FF0000"/>
              </a:solidFill>
            </a:endParaRPr>
          </a:p>
        </p:txBody>
      </p:sp>
      <p:sp>
        <p:nvSpPr>
          <p:cNvPr id="6" name="Up Arrow 5">
            <a:extLst>
              <a:ext uri="{FF2B5EF4-FFF2-40B4-BE49-F238E27FC236}">
                <a16:creationId xmlns:a16="http://schemas.microsoft.com/office/drawing/2014/main" id="{43DEF5E5-9826-0048-A7F7-EB19E0E7734F}"/>
              </a:ext>
            </a:extLst>
          </p:cNvPr>
          <p:cNvSpPr/>
          <p:nvPr/>
        </p:nvSpPr>
        <p:spPr>
          <a:xfrm rot="10800000">
            <a:off x="1454728" y="4521127"/>
            <a:ext cx="344384" cy="2612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aphicFrame>
        <p:nvGraphicFramePr>
          <p:cNvPr id="7" name="Table 9">
            <a:extLst>
              <a:ext uri="{FF2B5EF4-FFF2-40B4-BE49-F238E27FC236}">
                <a16:creationId xmlns:a16="http://schemas.microsoft.com/office/drawing/2014/main" id="{AF4C348C-27EF-5142-99AB-3535E64DD0B1}"/>
              </a:ext>
            </a:extLst>
          </p:cNvPr>
          <p:cNvGraphicFramePr>
            <a:graphicFrameLocks noGrp="1"/>
          </p:cNvGraphicFramePr>
          <p:nvPr>
            <p:extLst>
              <p:ext uri="{D42A27DB-BD31-4B8C-83A1-F6EECF244321}">
                <p14:modId xmlns:p14="http://schemas.microsoft.com/office/powerpoint/2010/main" val="1559125226"/>
              </p:ext>
            </p:extLst>
          </p:nvPr>
        </p:nvGraphicFramePr>
        <p:xfrm>
          <a:off x="414120" y="4894055"/>
          <a:ext cx="8091050" cy="457200"/>
        </p:xfrm>
        <a:graphic>
          <a:graphicData uri="http://schemas.openxmlformats.org/drawingml/2006/table">
            <a:tbl>
              <a:tblPr firstRow="1" bandRow="1">
                <a:tableStyleId>{5940675A-B579-460E-94D1-54222C63F5DA}</a:tableStyleId>
              </a:tblPr>
              <a:tblGrid>
                <a:gridCol w="809105">
                  <a:extLst>
                    <a:ext uri="{9D8B030D-6E8A-4147-A177-3AD203B41FA5}">
                      <a16:colId xmlns:a16="http://schemas.microsoft.com/office/drawing/2014/main" val="2423069842"/>
                    </a:ext>
                  </a:extLst>
                </a:gridCol>
                <a:gridCol w="809105">
                  <a:extLst>
                    <a:ext uri="{9D8B030D-6E8A-4147-A177-3AD203B41FA5}">
                      <a16:colId xmlns:a16="http://schemas.microsoft.com/office/drawing/2014/main" val="2442963871"/>
                    </a:ext>
                  </a:extLst>
                </a:gridCol>
                <a:gridCol w="809105">
                  <a:extLst>
                    <a:ext uri="{9D8B030D-6E8A-4147-A177-3AD203B41FA5}">
                      <a16:colId xmlns:a16="http://schemas.microsoft.com/office/drawing/2014/main" val="3017097869"/>
                    </a:ext>
                  </a:extLst>
                </a:gridCol>
                <a:gridCol w="809105">
                  <a:extLst>
                    <a:ext uri="{9D8B030D-6E8A-4147-A177-3AD203B41FA5}">
                      <a16:colId xmlns:a16="http://schemas.microsoft.com/office/drawing/2014/main" val="2938030378"/>
                    </a:ext>
                  </a:extLst>
                </a:gridCol>
                <a:gridCol w="809105">
                  <a:extLst>
                    <a:ext uri="{9D8B030D-6E8A-4147-A177-3AD203B41FA5}">
                      <a16:colId xmlns:a16="http://schemas.microsoft.com/office/drawing/2014/main" val="1947428107"/>
                    </a:ext>
                  </a:extLst>
                </a:gridCol>
                <a:gridCol w="809105">
                  <a:extLst>
                    <a:ext uri="{9D8B030D-6E8A-4147-A177-3AD203B41FA5}">
                      <a16:colId xmlns:a16="http://schemas.microsoft.com/office/drawing/2014/main" val="3754175387"/>
                    </a:ext>
                  </a:extLst>
                </a:gridCol>
                <a:gridCol w="809105">
                  <a:extLst>
                    <a:ext uri="{9D8B030D-6E8A-4147-A177-3AD203B41FA5}">
                      <a16:colId xmlns:a16="http://schemas.microsoft.com/office/drawing/2014/main" val="2556482550"/>
                    </a:ext>
                  </a:extLst>
                </a:gridCol>
                <a:gridCol w="809105">
                  <a:extLst>
                    <a:ext uri="{9D8B030D-6E8A-4147-A177-3AD203B41FA5}">
                      <a16:colId xmlns:a16="http://schemas.microsoft.com/office/drawing/2014/main" val="1338759708"/>
                    </a:ext>
                  </a:extLst>
                </a:gridCol>
                <a:gridCol w="809105">
                  <a:extLst>
                    <a:ext uri="{9D8B030D-6E8A-4147-A177-3AD203B41FA5}">
                      <a16:colId xmlns:a16="http://schemas.microsoft.com/office/drawing/2014/main" val="1433476520"/>
                    </a:ext>
                  </a:extLst>
                </a:gridCol>
                <a:gridCol w="809105">
                  <a:extLst>
                    <a:ext uri="{9D8B030D-6E8A-4147-A177-3AD203B41FA5}">
                      <a16:colId xmlns:a16="http://schemas.microsoft.com/office/drawing/2014/main" val="577667704"/>
                    </a:ext>
                  </a:extLst>
                </a:gridCol>
              </a:tblGrid>
              <a:tr h="370840">
                <a:tc>
                  <a:txBody>
                    <a:bodyPr/>
                    <a:lstStyle/>
                    <a:p>
                      <a:pPr algn="ctr"/>
                      <a:r>
                        <a:rPr lang="en-TW" sz="2400" b="1" dirty="0"/>
                        <a:t>Data</a:t>
                      </a:r>
                    </a:p>
                  </a:txBody>
                  <a:tcPr/>
                </a:tc>
                <a:tc>
                  <a:txBody>
                    <a:bodyPr/>
                    <a:lstStyle/>
                    <a:p>
                      <a:pPr algn="ctr"/>
                      <a:r>
                        <a:rPr lang="en-TW" sz="2400" dirty="0"/>
                        <a:t>11</a:t>
                      </a:r>
                    </a:p>
                  </a:txBody>
                  <a:tcPr/>
                </a:tc>
                <a:tc>
                  <a:txBody>
                    <a:bodyPr/>
                    <a:lstStyle/>
                    <a:p>
                      <a:pPr algn="ctr"/>
                      <a:r>
                        <a:rPr lang="en-TW" sz="2400" dirty="0"/>
                        <a:t>13</a:t>
                      </a:r>
                    </a:p>
                  </a:txBody>
                  <a:tcPr/>
                </a:tc>
                <a:tc>
                  <a:txBody>
                    <a:bodyPr/>
                    <a:lstStyle/>
                    <a:p>
                      <a:pPr algn="ctr"/>
                      <a:r>
                        <a:rPr lang="en-TW" sz="2400" dirty="0"/>
                        <a:t>15</a:t>
                      </a:r>
                    </a:p>
                  </a:txBody>
                  <a:tcPr/>
                </a:tc>
                <a:tc>
                  <a:txBody>
                    <a:bodyPr/>
                    <a:lstStyle/>
                    <a:p>
                      <a:pPr algn="ctr"/>
                      <a:r>
                        <a:rPr lang="en-TW" sz="2400" dirty="0"/>
                        <a:t>…</a:t>
                      </a:r>
                    </a:p>
                  </a:txBody>
                  <a:tcPr/>
                </a:tc>
                <a:tc>
                  <a:txBody>
                    <a:bodyPr/>
                    <a:lstStyle/>
                    <a:p>
                      <a:pPr algn="ctr"/>
                      <a:r>
                        <a:rPr lang="en-TW" sz="2400" dirty="0"/>
                        <a:t>43</a:t>
                      </a:r>
                    </a:p>
                  </a:txBody>
                  <a:tcPr/>
                </a:tc>
                <a:tc>
                  <a:txBody>
                    <a:bodyPr/>
                    <a:lstStyle/>
                    <a:p>
                      <a:pPr algn="ctr"/>
                      <a:r>
                        <a:rPr lang="en-TW" sz="2400" b="1" dirty="0">
                          <a:solidFill>
                            <a:srgbClr val="FF0000"/>
                          </a:solidFill>
                        </a:rPr>
                        <a:t>51</a:t>
                      </a:r>
                    </a:p>
                  </a:txBody>
                  <a:tcPr/>
                </a:tc>
                <a:tc>
                  <a:txBody>
                    <a:bodyPr/>
                    <a:lstStyle/>
                    <a:p>
                      <a:pPr algn="ctr"/>
                      <a:r>
                        <a:rPr lang="en-TW" sz="2400" dirty="0"/>
                        <a:t>62</a:t>
                      </a:r>
                    </a:p>
                  </a:txBody>
                  <a:tcPr/>
                </a:tc>
                <a:tc>
                  <a:txBody>
                    <a:bodyPr/>
                    <a:lstStyle/>
                    <a:p>
                      <a:pPr algn="ctr"/>
                      <a:r>
                        <a:rPr lang="en-TW" sz="2400" dirty="0"/>
                        <a:t>…</a:t>
                      </a:r>
                    </a:p>
                  </a:txBody>
                  <a:tcPr/>
                </a:tc>
                <a:tc>
                  <a:txBody>
                    <a:bodyPr/>
                    <a:lstStyle/>
                    <a:p>
                      <a:pPr algn="ctr"/>
                      <a:r>
                        <a:rPr lang="en-TW" sz="2400" dirty="0"/>
                        <a:t>99</a:t>
                      </a:r>
                    </a:p>
                  </a:txBody>
                  <a:tcPr/>
                </a:tc>
                <a:extLst>
                  <a:ext uri="{0D108BD9-81ED-4DB2-BD59-A6C34878D82A}">
                    <a16:rowId xmlns:a16="http://schemas.microsoft.com/office/drawing/2014/main" val="3462582001"/>
                  </a:ext>
                </a:extLst>
              </a:tr>
            </a:tbl>
          </a:graphicData>
        </a:graphic>
      </p:graphicFrame>
      <p:sp>
        <p:nvSpPr>
          <p:cNvPr id="8" name="Rectangle 7">
            <a:extLst>
              <a:ext uri="{FF2B5EF4-FFF2-40B4-BE49-F238E27FC236}">
                <a16:creationId xmlns:a16="http://schemas.microsoft.com/office/drawing/2014/main" id="{BC0C95B1-A0CA-5140-9EAC-C6CA72293D45}"/>
              </a:ext>
            </a:extLst>
          </p:cNvPr>
          <p:cNvSpPr/>
          <p:nvPr/>
        </p:nvSpPr>
        <p:spPr>
          <a:xfrm>
            <a:off x="7384258" y="4094084"/>
            <a:ext cx="1375698" cy="369332"/>
          </a:xfrm>
          <a:prstGeom prst="rect">
            <a:avLst/>
          </a:prstGeom>
        </p:spPr>
        <p:txBody>
          <a:bodyPr wrap="none">
            <a:spAutoFit/>
          </a:bodyPr>
          <a:lstStyle/>
          <a:p>
            <a:r>
              <a:rPr lang="en-US" b="1" dirty="0" err="1">
                <a:solidFill>
                  <a:srgbClr val="FF0000"/>
                </a:solidFill>
              </a:rPr>
              <a:t>upperBound</a:t>
            </a:r>
            <a:endParaRPr lang="en-TW" dirty="0">
              <a:solidFill>
                <a:srgbClr val="FF0000"/>
              </a:solidFill>
            </a:endParaRPr>
          </a:p>
        </p:txBody>
      </p:sp>
      <p:sp>
        <p:nvSpPr>
          <p:cNvPr id="10" name="Rectangle 9">
            <a:extLst>
              <a:ext uri="{FF2B5EF4-FFF2-40B4-BE49-F238E27FC236}">
                <a16:creationId xmlns:a16="http://schemas.microsoft.com/office/drawing/2014/main" id="{1040BC23-405C-224B-9823-8B9C54F2945D}"/>
              </a:ext>
            </a:extLst>
          </p:cNvPr>
          <p:cNvSpPr/>
          <p:nvPr/>
        </p:nvSpPr>
        <p:spPr>
          <a:xfrm>
            <a:off x="414120" y="5521070"/>
            <a:ext cx="6208431" cy="523220"/>
          </a:xfrm>
          <a:prstGeom prst="rect">
            <a:avLst/>
          </a:prstGeom>
        </p:spPr>
        <p:txBody>
          <a:bodyPr wrap="none">
            <a:spAutoFit/>
          </a:bodyPr>
          <a:lstStyle/>
          <a:p>
            <a:r>
              <a:rPr lang="en-US" sz="2800" b="1" dirty="0"/>
              <a:t>check = (</a:t>
            </a:r>
            <a:r>
              <a:rPr lang="en-US" sz="2800" b="1" dirty="0" err="1"/>
              <a:t>lowerBound</a:t>
            </a:r>
            <a:r>
              <a:rPr lang="en-US" sz="2800" b="1" dirty="0"/>
              <a:t> + </a:t>
            </a:r>
            <a:r>
              <a:rPr lang="en-US" sz="2800" b="1" dirty="0" err="1"/>
              <a:t>upperBound</a:t>
            </a:r>
            <a:r>
              <a:rPr lang="en-US" sz="2800" b="1" dirty="0"/>
              <a:t> ) / 2</a:t>
            </a:r>
            <a:endParaRPr lang="en-TW" sz="2800" b="1" dirty="0"/>
          </a:p>
        </p:txBody>
      </p:sp>
      <p:sp>
        <p:nvSpPr>
          <p:cNvPr id="11" name="Rectangle 10">
            <a:extLst>
              <a:ext uri="{FF2B5EF4-FFF2-40B4-BE49-F238E27FC236}">
                <a16:creationId xmlns:a16="http://schemas.microsoft.com/office/drawing/2014/main" id="{7327B0C9-5642-3F45-B32D-8FEE8EC5C61B}"/>
              </a:ext>
            </a:extLst>
          </p:cNvPr>
          <p:cNvSpPr/>
          <p:nvPr/>
        </p:nvSpPr>
        <p:spPr>
          <a:xfrm>
            <a:off x="4983461" y="3832474"/>
            <a:ext cx="1239442" cy="523220"/>
          </a:xfrm>
          <a:prstGeom prst="rect">
            <a:avLst/>
          </a:prstGeom>
        </p:spPr>
        <p:txBody>
          <a:bodyPr wrap="none">
            <a:spAutoFit/>
          </a:bodyPr>
          <a:lstStyle/>
          <a:p>
            <a:r>
              <a:rPr lang="en-US" sz="2800" b="1" dirty="0"/>
              <a:t>try this</a:t>
            </a:r>
            <a:endParaRPr lang="en-TW" sz="2800" dirty="0"/>
          </a:p>
        </p:txBody>
      </p:sp>
      <p:sp>
        <p:nvSpPr>
          <p:cNvPr id="12" name="Up Arrow 11">
            <a:extLst>
              <a:ext uri="{FF2B5EF4-FFF2-40B4-BE49-F238E27FC236}">
                <a16:creationId xmlns:a16="http://schemas.microsoft.com/office/drawing/2014/main" id="{1A8861C7-F81E-3B48-8FF9-6545B5996297}"/>
              </a:ext>
            </a:extLst>
          </p:cNvPr>
          <p:cNvSpPr/>
          <p:nvPr/>
        </p:nvSpPr>
        <p:spPr>
          <a:xfrm rot="10800000">
            <a:off x="7889175" y="4519251"/>
            <a:ext cx="344384" cy="2612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Up Arrow 12">
            <a:extLst>
              <a:ext uri="{FF2B5EF4-FFF2-40B4-BE49-F238E27FC236}">
                <a16:creationId xmlns:a16="http://schemas.microsoft.com/office/drawing/2014/main" id="{BDA58FA8-E62B-3446-883B-9E69A65A315B}"/>
              </a:ext>
            </a:extLst>
          </p:cNvPr>
          <p:cNvSpPr/>
          <p:nvPr/>
        </p:nvSpPr>
        <p:spPr>
          <a:xfrm rot="10800000">
            <a:off x="5270677" y="4373719"/>
            <a:ext cx="665010" cy="3563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749373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5C002-ECC3-5743-BAC5-DE5AA35243AA}"/>
              </a:ext>
            </a:extLst>
          </p:cNvPr>
          <p:cNvSpPr>
            <a:spLocks noGrp="1"/>
          </p:cNvSpPr>
          <p:nvPr>
            <p:ph type="title"/>
          </p:nvPr>
        </p:nvSpPr>
        <p:spPr/>
        <p:txBody>
          <a:bodyPr>
            <a:normAutofit/>
          </a:bodyPr>
          <a:lstStyle/>
          <a:p>
            <a:r>
              <a:rPr lang="en-US" b="1" dirty="0"/>
              <a:t>Recursive Binary Search </a:t>
            </a:r>
            <a:endParaRPr lang="en-TW" dirty="0"/>
          </a:p>
        </p:txBody>
      </p:sp>
      <p:sp>
        <p:nvSpPr>
          <p:cNvPr id="3" name="Content Placeholder 2">
            <a:extLst>
              <a:ext uri="{FF2B5EF4-FFF2-40B4-BE49-F238E27FC236}">
                <a16:creationId xmlns:a16="http://schemas.microsoft.com/office/drawing/2014/main" id="{8564918D-AC72-1541-8297-6484E0BBF162}"/>
              </a:ext>
            </a:extLst>
          </p:cNvPr>
          <p:cNvSpPr>
            <a:spLocks noGrp="1"/>
          </p:cNvSpPr>
          <p:nvPr>
            <p:ph idx="1"/>
          </p:nvPr>
        </p:nvSpPr>
        <p:spPr/>
        <p:txBody>
          <a:bodyPr>
            <a:normAutofit/>
          </a:bodyPr>
          <a:lstStyle/>
          <a:p>
            <a:r>
              <a:rPr lang="en-US" dirty="0"/>
              <a:t>The binary search for arrays keeps dividing the array in half and then selecting the half where the desired cell can be </a:t>
            </a:r>
          </a:p>
          <a:p>
            <a:r>
              <a:rPr lang="en-US" dirty="0"/>
              <a:t>Instead of using a loop as before, we can simply call the search function on the half of the array </a:t>
            </a:r>
          </a:p>
          <a:p>
            <a:r>
              <a:rPr lang="en-US" dirty="0"/>
              <a:t>The </a:t>
            </a:r>
            <a:r>
              <a:rPr lang="en-US" b="1" dirty="0"/>
              <a:t>find</a:t>
            </a:r>
            <a:r>
              <a:rPr lang="en-US" dirty="0"/>
              <a:t> method makes the initial call to search the whole array using </a:t>
            </a:r>
            <a:r>
              <a:rPr lang="en-US" b="1" dirty="0">
                <a:solidFill>
                  <a:srgbClr val="FF0000"/>
                </a:solidFill>
              </a:rPr>
              <a:t>recursive find </a:t>
            </a:r>
          </a:p>
          <a:p>
            <a:pPr lvl="1"/>
            <a:endParaRPr lang="en-US" sz="2800" dirty="0"/>
          </a:p>
          <a:p>
            <a:pPr marL="457200" lvl="1" indent="0">
              <a:buNone/>
            </a:pPr>
            <a:r>
              <a:rPr lang="en-US" sz="2800" dirty="0"/>
              <a:t>public int find(long </a:t>
            </a:r>
            <a:r>
              <a:rPr lang="en-US" sz="2800" dirty="0" err="1"/>
              <a:t>searchKey</a:t>
            </a:r>
            <a:r>
              <a:rPr lang="en-US" sz="2800" dirty="0"/>
              <a:t>) { </a:t>
            </a:r>
          </a:p>
          <a:p>
            <a:pPr marL="914400" lvl="2" indent="0">
              <a:buNone/>
            </a:pPr>
            <a:r>
              <a:rPr lang="en-US" sz="2800" dirty="0"/>
              <a:t>return </a:t>
            </a:r>
            <a:r>
              <a:rPr lang="en-US" sz="2800" dirty="0" err="1"/>
              <a:t>recFind</a:t>
            </a:r>
            <a:r>
              <a:rPr lang="en-US" sz="2800" dirty="0"/>
              <a:t>(</a:t>
            </a:r>
            <a:r>
              <a:rPr lang="en-US" sz="2800" dirty="0" err="1"/>
              <a:t>searchKey</a:t>
            </a:r>
            <a:r>
              <a:rPr lang="en-US" sz="2800" dirty="0"/>
              <a:t>, 0, nElems-1); </a:t>
            </a:r>
          </a:p>
          <a:p>
            <a:pPr marL="457200" lvl="1" indent="0">
              <a:buNone/>
            </a:pPr>
            <a:r>
              <a:rPr lang="en-US" sz="2800" dirty="0"/>
              <a:t>} </a:t>
            </a:r>
          </a:p>
          <a:p>
            <a:endParaRPr lang="en-TW" dirty="0"/>
          </a:p>
        </p:txBody>
      </p:sp>
      <p:sp>
        <p:nvSpPr>
          <p:cNvPr id="4" name="Slide Number Placeholder 3">
            <a:extLst>
              <a:ext uri="{FF2B5EF4-FFF2-40B4-BE49-F238E27FC236}">
                <a16:creationId xmlns:a16="http://schemas.microsoft.com/office/drawing/2014/main" id="{484A3399-1403-5C4A-83D2-8EB1298C808A}"/>
              </a:ext>
            </a:extLst>
          </p:cNvPr>
          <p:cNvSpPr>
            <a:spLocks noGrp="1"/>
          </p:cNvSpPr>
          <p:nvPr>
            <p:ph type="sldNum" sz="quarter" idx="12"/>
          </p:nvPr>
        </p:nvSpPr>
        <p:spPr/>
        <p:txBody>
          <a:bodyPr/>
          <a:lstStyle/>
          <a:p>
            <a:fld id="{14B373FC-FF3A-C64D-BE97-055D2267A4A7}" type="slidenum">
              <a:rPr lang="en-TW" smtClean="0"/>
              <a:t>25</a:t>
            </a:fld>
            <a:endParaRPr lang="en-TW"/>
          </a:p>
        </p:txBody>
      </p:sp>
    </p:spTree>
    <p:extLst>
      <p:ext uri="{BB962C8B-B14F-4D97-AF65-F5344CB8AC3E}">
        <p14:creationId xmlns:p14="http://schemas.microsoft.com/office/powerpoint/2010/main" val="2141198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9230D-98C7-524C-9F9D-50A265AB2C6A}"/>
              </a:ext>
            </a:extLst>
          </p:cNvPr>
          <p:cNvSpPr>
            <a:spLocks noGrp="1"/>
          </p:cNvSpPr>
          <p:nvPr>
            <p:ph type="title"/>
          </p:nvPr>
        </p:nvSpPr>
        <p:spPr/>
        <p:txBody>
          <a:bodyPr>
            <a:normAutofit/>
          </a:bodyPr>
          <a:lstStyle/>
          <a:p>
            <a:r>
              <a:rPr lang="en-US" b="1" dirty="0"/>
              <a:t>Recursive Binary Search </a:t>
            </a:r>
            <a:endParaRPr lang="en-TW" dirty="0"/>
          </a:p>
        </p:txBody>
      </p:sp>
      <p:sp>
        <p:nvSpPr>
          <p:cNvPr id="3" name="Content Placeholder 2">
            <a:extLst>
              <a:ext uri="{FF2B5EF4-FFF2-40B4-BE49-F238E27FC236}">
                <a16:creationId xmlns:a16="http://schemas.microsoft.com/office/drawing/2014/main" id="{FEAF5296-AC82-D349-94D7-E74C47714AB2}"/>
              </a:ext>
            </a:extLst>
          </p:cNvPr>
          <p:cNvSpPr>
            <a:spLocks noGrp="1"/>
          </p:cNvSpPr>
          <p:nvPr>
            <p:ph idx="1"/>
          </p:nvPr>
        </p:nvSpPr>
        <p:spPr/>
        <p:txBody>
          <a:bodyPr>
            <a:normAutofit/>
          </a:bodyPr>
          <a:lstStyle/>
          <a:p>
            <a:pPr marL="0" indent="0">
              <a:buNone/>
            </a:pPr>
            <a:r>
              <a:rPr lang="en-US" sz="2200" dirty="0"/>
              <a:t>private int </a:t>
            </a:r>
            <a:r>
              <a:rPr lang="en-US" sz="2200" dirty="0" err="1"/>
              <a:t>recFind</a:t>
            </a:r>
            <a:r>
              <a:rPr lang="en-US" sz="2200" dirty="0"/>
              <a:t>(long </a:t>
            </a:r>
            <a:r>
              <a:rPr lang="en-US" sz="2200" dirty="0" err="1"/>
              <a:t>searchKey</a:t>
            </a:r>
            <a:r>
              <a:rPr lang="en-US" sz="2200" dirty="0"/>
              <a:t>, int </a:t>
            </a:r>
            <a:r>
              <a:rPr lang="en-US" sz="2200" dirty="0" err="1"/>
              <a:t>lowerBound</a:t>
            </a:r>
            <a:r>
              <a:rPr lang="en-US" sz="2200" dirty="0"/>
              <a:t>, int </a:t>
            </a:r>
            <a:r>
              <a:rPr lang="en-US" sz="2200" dirty="0" err="1"/>
              <a:t>upperBound</a:t>
            </a:r>
            <a:r>
              <a:rPr lang="en-US" sz="2200" dirty="0"/>
              <a:t>) { </a:t>
            </a:r>
          </a:p>
          <a:p>
            <a:pPr marL="457200" lvl="1" indent="0">
              <a:buNone/>
            </a:pPr>
            <a:r>
              <a:rPr lang="en-US" sz="2200" dirty="0"/>
              <a:t>int middle; </a:t>
            </a:r>
          </a:p>
          <a:p>
            <a:pPr marL="457200" lvl="1" indent="0">
              <a:buNone/>
            </a:pPr>
            <a:r>
              <a:rPr lang="en-US" sz="2200" dirty="0"/>
              <a:t>middle = (</a:t>
            </a:r>
            <a:r>
              <a:rPr lang="en-US" sz="2200" dirty="0" err="1"/>
              <a:t>lowerBound</a:t>
            </a:r>
            <a:r>
              <a:rPr lang="en-US" sz="2200" dirty="0"/>
              <a:t> + </a:t>
            </a:r>
            <a:r>
              <a:rPr lang="en-US" sz="2200" dirty="0" err="1"/>
              <a:t>upperBound</a:t>
            </a:r>
            <a:r>
              <a:rPr lang="en-US" sz="2200" dirty="0"/>
              <a:t> ) / 2; </a:t>
            </a:r>
          </a:p>
          <a:p>
            <a:pPr marL="457200" lvl="1" indent="0">
              <a:buNone/>
            </a:pPr>
            <a:r>
              <a:rPr lang="en-US" sz="2200" dirty="0"/>
              <a:t>if(a[middle] == </a:t>
            </a:r>
            <a:r>
              <a:rPr lang="en-US" sz="2200" dirty="0" err="1"/>
              <a:t>searchKey</a:t>
            </a:r>
            <a:r>
              <a:rPr lang="en-US" sz="2200" dirty="0"/>
              <a:t>) return middle; </a:t>
            </a:r>
            <a:r>
              <a:rPr lang="en-US" sz="2200" b="1" dirty="0">
                <a:solidFill>
                  <a:srgbClr val="FF0000"/>
                </a:solidFill>
              </a:rPr>
              <a:t>// found it </a:t>
            </a:r>
          </a:p>
          <a:p>
            <a:pPr marL="457200" lvl="1" indent="0">
              <a:buNone/>
            </a:pPr>
            <a:r>
              <a:rPr lang="en-US" sz="2200" dirty="0"/>
              <a:t>else if(</a:t>
            </a:r>
            <a:r>
              <a:rPr lang="en-US" sz="2200" dirty="0" err="1"/>
              <a:t>lowerBound</a:t>
            </a:r>
            <a:r>
              <a:rPr lang="en-US" sz="2200" dirty="0"/>
              <a:t> &gt; </a:t>
            </a:r>
            <a:r>
              <a:rPr lang="en-US" sz="2200" dirty="0" err="1"/>
              <a:t>upperBound</a:t>
            </a:r>
            <a:r>
              <a:rPr lang="en-US" sz="2200" dirty="0"/>
              <a:t>) return -1; </a:t>
            </a:r>
            <a:r>
              <a:rPr lang="en-US" sz="2200" b="1" dirty="0">
                <a:solidFill>
                  <a:srgbClr val="FF0000"/>
                </a:solidFill>
              </a:rPr>
              <a:t>// can't find it </a:t>
            </a:r>
          </a:p>
          <a:p>
            <a:pPr marL="457200" lvl="1" indent="0">
              <a:buNone/>
            </a:pPr>
            <a:r>
              <a:rPr lang="en-US" sz="2200" dirty="0"/>
              <a:t>else { </a:t>
            </a:r>
            <a:r>
              <a:rPr lang="en-US" sz="2200" b="1" dirty="0">
                <a:solidFill>
                  <a:srgbClr val="FF0000"/>
                </a:solidFill>
              </a:rPr>
              <a:t>// divide range </a:t>
            </a:r>
          </a:p>
          <a:p>
            <a:pPr marL="914400" lvl="2" indent="0">
              <a:buNone/>
            </a:pPr>
            <a:r>
              <a:rPr lang="en-US" sz="2200" dirty="0"/>
              <a:t>if(a[middle] &lt; </a:t>
            </a:r>
            <a:r>
              <a:rPr lang="en-US" sz="2200" dirty="0" err="1"/>
              <a:t>searchKey</a:t>
            </a:r>
            <a:r>
              <a:rPr lang="en-US" sz="2200" dirty="0"/>
              <a:t>) </a:t>
            </a:r>
            <a:r>
              <a:rPr lang="en-US" sz="2200" b="1" dirty="0">
                <a:solidFill>
                  <a:srgbClr val="FF0000"/>
                </a:solidFill>
              </a:rPr>
              <a:t>// it's in upper half </a:t>
            </a:r>
          </a:p>
          <a:p>
            <a:pPr marL="1371600" lvl="3" indent="0">
              <a:buNone/>
            </a:pPr>
            <a:r>
              <a:rPr lang="en-US" sz="2200" dirty="0"/>
              <a:t>return </a:t>
            </a:r>
            <a:r>
              <a:rPr lang="en-US" sz="2200" dirty="0" err="1"/>
              <a:t>recFind</a:t>
            </a:r>
            <a:r>
              <a:rPr lang="en-US" sz="2200" dirty="0"/>
              <a:t>(</a:t>
            </a:r>
            <a:r>
              <a:rPr lang="en-US" sz="2200" dirty="0" err="1"/>
              <a:t>searchKey</a:t>
            </a:r>
            <a:r>
              <a:rPr lang="en-US" sz="2200" dirty="0"/>
              <a:t>, middle+1, </a:t>
            </a:r>
            <a:r>
              <a:rPr lang="en-US" sz="2200" dirty="0" err="1"/>
              <a:t>upperBound</a:t>
            </a:r>
            <a:r>
              <a:rPr lang="en-US" sz="2200" dirty="0"/>
              <a:t>); </a:t>
            </a:r>
          </a:p>
          <a:p>
            <a:pPr marL="914400" lvl="2" indent="0">
              <a:buNone/>
            </a:pPr>
            <a:r>
              <a:rPr lang="en-US" sz="2200" dirty="0"/>
              <a:t>else </a:t>
            </a:r>
            <a:r>
              <a:rPr lang="en-US" sz="2200" b="1" dirty="0">
                <a:solidFill>
                  <a:srgbClr val="FF0000"/>
                </a:solidFill>
              </a:rPr>
              <a:t>// it's in lower half </a:t>
            </a:r>
          </a:p>
          <a:p>
            <a:pPr marL="1371600" lvl="3" indent="0">
              <a:buNone/>
            </a:pPr>
            <a:r>
              <a:rPr lang="en-US" sz="2200" dirty="0"/>
              <a:t>return </a:t>
            </a:r>
            <a:r>
              <a:rPr lang="en-US" sz="2200" dirty="0" err="1"/>
              <a:t>recFind</a:t>
            </a:r>
            <a:r>
              <a:rPr lang="en-US" sz="2200" dirty="0"/>
              <a:t>(</a:t>
            </a:r>
            <a:r>
              <a:rPr lang="en-US" sz="2200" dirty="0" err="1"/>
              <a:t>searchKey</a:t>
            </a:r>
            <a:r>
              <a:rPr lang="en-US" sz="2200" dirty="0"/>
              <a:t>, </a:t>
            </a:r>
            <a:r>
              <a:rPr lang="en-US" sz="2200" dirty="0" err="1"/>
              <a:t>lowerBound</a:t>
            </a:r>
            <a:r>
              <a:rPr lang="en-US" sz="2200" dirty="0"/>
              <a:t>, middle-1); </a:t>
            </a:r>
          </a:p>
          <a:p>
            <a:pPr marL="457200" lvl="1" indent="0">
              <a:buNone/>
            </a:pPr>
            <a:r>
              <a:rPr lang="en-US" sz="2200" dirty="0"/>
              <a:t>} </a:t>
            </a:r>
            <a:r>
              <a:rPr lang="en-US" sz="2200" b="1" dirty="0">
                <a:solidFill>
                  <a:srgbClr val="FF0000"/>
                </a:solidFill>
              </a:rPr>
              <a:t>// end else divide range </a:t>
            </a:r>
          </a:p>
          <a:p>
            <a:pPr marL="0" indent="0">
              <a:buNone/>
            </a:pPr>
            <a:r>
              <a:rPr lang="en-US" sz="2200" dirty="0"/>
              <a:t>} </a:t>
            </a:r>
            <a:r>
              <a:rPr lang="en-US" sz="2200" b="1" dirty="0">
                <a:solidFill>
                  <a:srgbClr val="FF0000"/>
                </a:solidFill>
              </a:rPr>
              <a:t>// end </a:t>
            </a:r>
            <a:r>
              <a:rPr lang="en-US" sz="2200" b="1" dirty="0" err="1">
                <a:solidFill>
                  <a:srgbClr val="FF0000"/>
                </a:solidFill>
              </a:rPr>
              <a:t>recFind</a:t>
            </a:r>
            <a:r>
              <a:rPr lang="en-US" sz="2200" b="1" dirty="0">
                <a:solidFill>
                  <a:srgbClr val="FF0000"/>
                </a:solidFill>
              </a:rPr>
              <a:t>() </a:t>
            </a:r>
          </a:p>
          <a:p>
            <a:endParaRPr lang="en-TW" dirty="0"/>
          </a:p>
        </p:txBody>
      </p:sp>
      <p:sp>
        <p:nvSpPr>
          <p:cNvPr id="4" name="Slide Number Placeholder 3">
            <a:extLst>
              <a:ext uri="{FF2B5EF4-FFF2-40B4-BE49-F238E27FC236}">
                <a16:creationId xmlns:a16="http://schemas.microsoft.com/office/drawing/2014/main" id="{BEC56FC3-5307-7B41-A321-61C7E164E01A}"/>
              </a:ext>
            </a:extLst>
          </p:cNvPr>
          <p:cNvSpPr>
            <a:spLocks noGrp="1"/>
          </p:cNvSpPr>
          <p:nvPr>
            <p:ph type="sldNum" sz="quarter" idx="12"/>
          </p:nvPr>
        </p:nvSpPr>
        <p:spPr/>
        <p:txBody>
          <a:bodyPr/>
          <a:lstStyle/>
          <a:p>
            <a:fld id="{14B373FC-FF3A-C64D-BE97-055D2267A4A7}" type="slidenum">
              <a:rPr lang="en-TW" smtClean="0"/>
              <a:t>26</a:t>
            </a:fld>
            <a:endParaRPr lang="en-TW"/>
          </a:p>
        </p:txBody>
      </p:sp>
    </p:spTree>
    <p:extLst>
      <p:ext uri="{BB962C8B-B14F-4D97-AF65-F5344CB8AC3E}">
        <p14:creationId xmlns:p14="http://schemas.microsoft.com/office/powerpoint/2010/main" val="190253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0F63C-9550-044B-85C7-5D99F849B6B5}"/>
              </a:ext>
            </a:extLst>
          </p:cNvPr>
          <p:cNvSpPr>
            <a:spLocks noGrp="1"/>
          </p:cNvSpPr>
          <p:nvPr>
            <p:ph type="title"/>
          </p:nvPr>
        </p:nvSpPr>
        <p:spPr/>
        <p:txBody>
          <a:bodyPr>
            <a:normAutofit/>
          </a:bodyPr>
          <a:lstStyle/>
          <a:p>
            <a:r>
              <a:rPr lang="en-US" b="1" dirty="0"/>
              <a:t>Recursive Binary Search Method </a:t>
            </a:r>
            <a:endParaRPr lang="en-TW" dirty="0"/>
          </a:p>
        </p:txBody>
      </p:sp>
      <p:sp>
        <p:nvSpPr>
          <p:cNvPr id="3" name="Content Placeholder 2">
            <a:extLst>
              <a:ext uri="{FF2B5EF4-FFF2-40B4-BE49-F238E27FC236}">
                <a16:creationId xmlns:a16="http://schemas.microsoft.com/office/drawing/2014/main" id="{EC2306CE-4045-C24A-9935-516DAA6D0D40}"/>
              </a:ext>
            </a:extLst>
          </p:cNvPr>
          <p:cNvSpPr>
            <a:spLocks noGrp="1"/>
          </p:cNvSpPr>
          <p:nvPr>
            <p:ph idx="1"/>
          </p:nvPr>
        </p:nvSpPr>
        <p:spPr/>
        <p:txBody>
          <a:bodyPr>
            <a:normAutofit/>
          </a:bodyPr>
          <a:lstStyle/>
          <a:p>
            <a:r>
              <a:rPr lang="en-US" dirty="0"/>
              <a:t>Call with </a:t>
            </a:r>
            <a:r>
              <a:rPr lang="en-US" dirty="0" err="1"/>
              <a:t>lowerbound</a:t>
            </a:r>
            <a:r>
              <a:rPr lang="en-US" dirty="0"/>
              <a:t>=0 </a:t>
            </a:r>
            <a:r>
              <a:rPr lang="en-US" dirty="0" err="1"/>
              <a:t>upperbound</a:t>
            </a:r>
            <a:r>
              <a:rPr lang="en-US" dirty="0"/>
              <a:t>=15 </a:t>
            </a:r>
          </a:p>
          <a:p>
            <a:pPr lvl="1"/>
            <a:r>
              <a:rPr lang="en-US" sz="2000" dirty="0" err="1"/>
              <a:t>Lowerbound</a:t>
            </a:r>
            <a:r>
              <a:rPr lang="en-US" sz="2000" dirty="0"/>
              <a:t>=0 </a:t>
            </a:r>
          </a:p>
          <a:p>
            <a:pPr lvl="1"/>
            <a:r>
              <a:rPr lang="en-US" sz="2000" dirty="0" err="1"/>
              <a:t>Upperbound</a:t>
            </a:r>
            <a:r>
              <a:rPr lang="en-US" sz="2000" dirty="0"/>
              <a:t>=15 </a:t>
            </a:r>
          </a:p>
          <a:p>
            <a:pPr lvl="2"/>
            <a:r>
              <a:rPr lang="en-US" dirty="0" err="1"/>
              <a:t>Lowerbound</a:t>
            </a:r>
            <a:r>
              <a:rPr lang="en-US" dirty="0"/>
              <a:t>=0 </a:t>
            </a:r>
          </a:p>
          <a:p>
            <a:pPr lvl="2"/>
            <a:r>
              <a:rPr lang="en-US" dirty="0" err="1"/>
              <a:t>Upperbound</a:t>
            </a:r>
            <a:r>
              <a:rPr lang="en-US" dirty="0"/>
              <a:t>=6 </a:t>
            </a:r>
          </a:p>
          <a:p>
            <a:pPr lvl="3"/>
            <a:r>
              <a:rPr lang="en-US" sz="2000" dirty="0" err="1"/>
              <a:t>Lowerbound</a:t>
            </a:r>
            <a:r>
              <a:rPr lang="en-US" sz="2000" dirty="0"/>
              <a:t>=0 </a:t>
            </a:r>
          </a:p>
          <a:p>
            <a:pPr lvl="3"/>
            <a:r>
              <a:rPr lang="en-US" sz="2000" dirty="0" err="1"/>
              <a:t>Upperbound</a:t>
            </a:r>
            <a:r>
              <a:rPr lang="en-US" sz="2000" dirty="0"/>
              <a:t>=2 </a:t>
            </a:r>
          </a:p>
          <a:p>
            <a:pPr lvl="4"/>
            <a:r>
              <a:rPr lang="en-US" sz="2000" dirty="0" err="1"/>
              <a:t>Lowerbound</a:t>
            </a:r>
            <a:r>
              <a:rPr lang="en-US" sz="2000" dirty="0"/>
              <a:t>=2 </a:t>
            </a:r>
          </a:p>
          <a:p>
            <a:pPr lvl="4"/>
            <a:r>
              <a:rPr lang="en-US" sz="2000" dirty="0" err="1"/>
              <a:t>Uppperbound</a:t>
            </a:r>
            <a:r>
              <a:rPr lang="en-US" sz="2000" dirty="0"/>
              <a:t>=2 </a:t>
            </a:r>
          </a:p>
          <a:p>
            <a:pPr lvl="5"/>
            <a:r>
              <a:rPr lang="en-US" sz="2000" dirty="0"/>
              <a:t>Found it at 2 </a:t>
            </a:r>
          </a:p>
          <a:p>
            <a:pPr lvl="5"/>
            <a:r>
              <a:rPr lang="en-US" sz="2000" dirty="0"/>
              <a:t>Return 2 </a:t>
            </a:r>
          </a:p>
          <a:p>
            <a:pPr lvl="4"/>
            <a:r>
              <a:rPr lang="en-US" sz="2000" dirty="0"/>
              <a:t>Return 2 </a:t>
            </a:r>
          </a:p>
          <a:p>
            <a:pPr lvl="3"/>
            <a:r>
              <a:rPr lang="en-US" sz="2000" dirty="0"/>
              <a:t>Return 2 </a:t>
            </a:r>
          </a:p>
          <a:p>
            <a:pPr lvl="2"/>
            <a:r>
              <a:rPr lang="en-US" dirty="0"/>
              <a:t>Return 2 </a:t>
            </a:r>
          </a:p>
          <a:p>
            <a:pPr lvl="1"/>
            <a:r>
              <a:rPr lang="en-US" sz="2000" dirty="0"/>
              <a:t>Return 2 </a:t>
            </a:r>
          </a:p>
        </p:txBody>
      </p:sp>
      <p:sp>
        <p:nvSpPr>
          <p:cNvPr id="4" name="Slide Number Placeholder 3">
            <a:extLst>
              <a:ext uri="{FF2B5EF4-FFF2-40B4-BE49-F238E27FC236}">
                <a16:creationId xmlns:a16="http://schemas.microsoft.com/office/drawing/2014/main" id="{0AACEFB6-B93F-D341-AB79-664F0DB393EC}"/>
              </a:ext>
            </a:extLst>
          </p:cNvPr>
          <p:cNvSpPr>
            <a:spLocks noGrp="1"/>
          </p:cNvSpPr>
          <p:nvPr>
            <p:ph type="sldNum" sz="quarter" idx="12"/>
          </p:nvPr>
        </p:nvSpPr>
        <p:spPr/>
        <p:txBody>
          <a:bodyPr/>
          <a:lstStyle/>
          <a:p>
            <a:fld id="{14B373FC-FF3A-C64D-BE97-055D2267A4A7}" type="slidenum">
              <a:rPr lang="en-TW" smtClean="0"/>
              <a:t>27</a:t>
            </a:fld>
            <a:endParaRPr lang="en-TW"/>
          </a:p>
        </p:txBody>
      </p:sp>
    </p:spTree>
    <p:extLst>
      <p:ext uri="{BB962C8B-B14F-4D97-AF65-F5344CB8AC3E}">
        <p14:creationId xmlns:p14="http://schemas.microsoft.com/office/powerpoint/2010/main" val="212445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57E2C-023B-C544-B778-1A2C2C269154}"/>
              </a:ext>
            </a:extLst>
          </p:cNvPr>
          <p:cNvSpPr>
            <a:spLocks noGrp="1"/>
          </p:cNvSpPr>
          <p:nvPr>
            <p:ph type="title"/>
          </p:nvPr>
        </p:nvSpPr>
        <p:spPr/>
        <p:txBody>
          <a:bodyPr>
            <a:normAutofit/>
          </a:bodyPr>
          <a:lstStyle/>
          <a:p>
            <a:r>
              <a:rPr lang="en-US" dirty="0">
                <a:solidFill>
                  <a:srgbClr val="FF0000"/>
                </a:solidFill>
              </a:rPr>
              <a:t>Divide and Conquer </a:t>
            </a:r>
            <a:endParaRPr lang="en-TW" dirty="0">
              <a:solidFill>
                <a:srgbClr val="FF0000"/>
              </a:solidFill>
            </a:endParaRPr>
          </a:p>
        </p:txBody>
      </p:sp>
      <p:sp>
        <p:nvSpPr>
          <p:cNvPr id="3" name="Content Placeholder 2">
            <a:extLst>
              <a:ext uri="{FF2B5EF4-FFF2-40B4-BE49-F238E27FC236}">
                <a16:creationId xmlns:a16="http://schemas.microsoft.com/office/drawing/2014/main" id="{E79FFB45-F0DF-364A-B63B-80A7D90098C2}"/>
              </a:ext>
            </a:extLst>
          </p:cNvPr>
          <p:cNvSpPr>
            <a:spLocks noGrp="1"/>
          </p:cNvSpPr>
          <p:nvPr>
            <p:ph idx="1"/>
          </p:nvPr>
        </p:nvSpPr>
        <p:spPr/>
        <p:txBody>
          <a:bodyPr>
            <a:normAutofit/>
          </a:bodyPr>
          <a:lstStyle/>
          <a:p>
            <a:r>
              <a:rPr lang="en-US" dirty="0"/>
              <a:t>Recursive binary search is an example of the </a:t>
            </a:r>
            <a:r>
              <a:rPr lang="en-US" b="1" dirty="0">
                <a:solidFill>
                  <a:srgbClr val="FF0000"/>
                </a:solidFill>
              </a:rPr>
              <a:t>divide and conquer approach </a:t>
            </a:r>
          </a:p>
          <a:p>
            <a:r>
              <a:rPr lang="en-US" dirty="0"/>
              <a:t>The big problem is divided into two smaller problems and each one is solved separately </a:t>
            </a:r>
          </a:p>
          <a:p>
            <a:r>
              <a:rPr lang="en-US" dirty="0"/>
              <a:t>These are then divided into even smaller problems etc. </a:t>
            </a:r>
          </a:p>
          <a:p>
            <a:r>
              <a:rPr lang="en-US" dirty="0"/>
              <a:t>The process continues until you get to the base case which can be solved easily with no further division </a:t>
            </a:r>
          </a:p>
          <a:p>
            <a:r>
              <a:rPr lang="en-US" dirty="0"/>
              <a:t>The answer is then filtered back through all the recursive method calls </a:t>
            </a:r>
          </a:p>
        </p:txBody>
      </p:sp>
      <p:sp>
        <p:nvSpPr>
          <p:cNvPr id="4" name="Slide Number Placeholder 3">
            <a:extLst>
              <a:ext uri="{FF2B5EF4-FFF2-40B4-BE49-F238E27FC236}">
                <a16:creationId xmlns:a16="http://schemas.microsoft.com/office/drawing/2014/main" id="{BF254E39-D54B-FD46-9201-F0C5133A5100}"/>
              </a:ext>
            </a:extLst>
          </p:cNvPr>
          <p:cNvSpPr>
            <a:spLocks noGrp="1"/>
          </p:cNvSpPr>
          <p:nvPr>
            <p:ph type="sldNum" sz="quarter" idx="12"/>
          </p:nvPr>
        </p:nvSpPr>
        <p:spPr/>
        <p:txBody>
          <a:bodyPr/>
          <a:lstStyle/>
          <a:p>
            <a:fld id="{14B373FC-FF3A-C64D-BE97-055D2267A4A7}" type="slidenum">
              <a:rPr lang="en-TW" smtClean="0"/>
              <a:t>28</a:t>
            </a:fld>
            <a:endParaRPr lang="en-TW"/>
          </a:p>
        </p:txBody>
      </p:sp>
    </p:spTree>
    <p:extLst>
      <p:ext uri="{BB962C8B-B14F-4D97-AF65-F5344CB8AC3E}">
        <p14:creationId xmlns:p14="http://schemas.microsoft.com/office/powerpoint/2010/main" val="1847738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77053-E7F9-CA48-800E-18ABABDFE50C}"/>
              </a:ext>
            </a:extLst>
          </p:cNvPr>
          <p:cNvSpPr>
            <a:spLocks noGrp="1"/>
          </p:cNvSpPr>
          <p:nvPr>
            <p:ph type="title"/>
          </p:nvPr>
        </p:nvSpPr>
        <p:spPr/>
        <p:txBody>
          <a:bodyPr>
            <a:normAutofit/>
          </a:bodyPr>
          <a:lstStyle/>
          <a:p>
            <a:r>
              <a:rPr lang="en-US" b="1" dirty="0"/>
              <a:t>Towers of Hanoi </a:t>
            </a:r>
            <a:endParaRPr lang="en-TW" dirty="0"/>
          </a:p>
        </p:txBody>
      </p:sp>
      <p:sp>
        <p:nvSpPr>
          <p:cNvPr id="3" name="Content Placeholder 2">
            <a:extLst>
              <a:ext uri="{FF2B5EF4-FFF2-40B4-BE49-F238E27FC236}">
                <a16:creationId xmlns:a16="http://schemas.microsoft.com/office/drawing/2014/main" id="{FB61E974-CB43-2C4D-9201-9E6971EFE887}"/>
              </a:ext>
            </a:extLst>
          </p:cNvPr>
          <p:cNvSpPr>
            <a:spLocks noGrp="1"/>
          </p:cNvSpPr>
          <p:nvPr>
            <p:ph idx="1"/>
          </p:nvPr>
        </p:nvSpPr>
        <p:spPr/>
        <p:txBody>
          <a:bodyPr/>
          <a:lstStyle/>
          <a:p>
            <a:r>
              <a:rPr lang="en-US" dirty="0"/>
              <a:t>We need to move all the disc from the first pole to the third pole with the smallest disc at the top and the largest at the bottom under the below conditions</a:t>
            </a:r>
          </a:p>
          <a:p>
            <a:r>
              <a:rPr lang="en-US" dirty="0"/>
              <a:t>1. Only one disc can be moved at a time.</a:t>
            </a:r>
          </a:p>
          <a:p>
            <a:r>
              <a:rPr lang="en-US" dirty="0"/>
              <a:t>2. Larger disc cannot be placed on a smaller disc.</a:t>
            </a:r>
          </a:p>
          <a:p>
            <a:endParaRPr lang="en-TW" dirty="0"/>
          </a:p>
        </p:txBody>
      </p:sp>
      <p:sp>
        <p:nvSpPr>
          <p:cNvPr id="4" name="Slide Number Placeholder 3">
            <a:extLst>
              <a:ext uri="{FF2B5EF4-FFF2-40B4-BE49-F238E27FC236}">
                <a16:creationId xmlns:a16="http://schemas.microsoft.com/office/drawing/2014/main" id="{EE197396-3A3F-504A-BC06-85E44328D05F}"/>
              </a:ext>
            </a:extLst>
          </p:cNvPr>
          <p:cNvSpPr>
            <a:spLocks noGrp="1"/>
          </p:cNvSpPr>
          <p:nvPr>
            <p:ph type="sldNum" sz="quarter" idx="12"/>
          </p:nvPr>
        </p:nvSpPr>
        <p:spPr/>
        <p:txBody>
          <a:bodyPr/>
          <a:lstStyle/>
          <a:p>
            <a:fld id="{14B373FC-FF3A-C64D-BE97-055D2267A4A7}" type="slidenum">
              <a:rPr lang="en-TW" smtClean="0"/>
              <a:t>29</a:t>
            </a:fld>
            <a:endParaRPr lang="en-TW"/>
          </a:p>
        </p:txBody>
      </p:sp>
      <p:pic>
        <p:nvPicPr>
          <p:cNvPr id="9" name="Picture 8">
            <a:extLst>
              <a:ext uri="{FF2B5EF4-FFF2-40B4-BE49-F238E27FC236}">
                <a16:creationId xmlns:a16="http://schemas.microsoft.com/office/drawing/2014/main" id="{9107542A-E2F5-424B-B79A-9F07353EF2BD}"/>
              </a:ext>
            </a:extLst>
          </p:cNvPr>
          <p:cNvPicPr>
            <a:picLocks noChangeAspect="1"/>
          </p:cNvPicPr>
          <p:nvPr/>
        </p:nvPicPr>
        <p:blipFill>
          <a:blip r:embed="rId2"/>
          <a:stretch>
            <a:fillRect/>
          </a:stretch>
        </p:blipFill>
        <p:spPr>
          <a:xfrm>
            <a:off x="795920" y="3429000"/>
            <a:ext cx="7552159" cy="3236640"/>
          </a:xfrm>
          <a:prstGeom prst="rect">
            <a:avLst/>
          </a:prstGeom>
        </p:spPr>
      </p:pic>
    </p:spTree>
    <p:extLst>
      <p:ext uri="{BB962C8B-B14F-4D97-AF65-F5344CB8AC3E}">
        <p14:creationId xmlns:p14="http://schemas.microsoft.com/office/powerpoint/2010/main" val="2045994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8BEDF-1050-0A44-88B1-523462E49B82}"/>
              </a:ext>
            </a:extLst>
          </p:cNvPr>
          <p:cNvSpPr>
            <a:spLocks noGrp="1"/>
          </p:cNvSpPr>
          <p:nvPr>
            <p:ph type="title"/>
          </p:nvPr>
        </p:nvSpPr>
        <p:spPr/>
        <p:txBody>
          <a:bodyPr>
            <a:normAutofit/>
          </a:bodyPr>
          <a:lstStyle/>
          <a:p>
            <a:r>
              <a:rPr lang="en-US" b="1" dirty="0"/>
              <a:t>Recursive methods</a:t>
            </a:r>
            <a:endParaRPr lang="en-TW" dirty="0"/>
          </a:p>
        </p:txBody>
      </p:sp>
      <p:sp>
        <p:nvSpPr>
          <p:cNvPr id="3" name="Content Placeholder 2">
            <a:extLst>
              <a:ext uri="{FF2B5EF4-FFF2-40B4-BE49-F238E27FC236}">
                <a16:creationId xmlns:a16="http://schemas.microsoft.com/office/drawing/2014/main" id="{5479048A-7ED3-B348-817C-46319788C151}"/>
              </a:ext>
            </a:extLst>
          </p:cNvPr>
          <p:cNvSpPr>
            <a:spLocks noGrp="1"/>
          </p:cNvSpPr>
          <p:nvPr>
            <p:ph idx="1"/>
          </p:nvPr>
        </p:nvSpPr>
        <p:spPr/>
        <p:txBody>
          <a:bodyPr>
            <a:normAutofit/>
          </a:bodyPr>
          <a:lstStyle/>
          <a:p>
            <a:r>
              <a:rPr lang="en-US" dirty="0"/>
              <a:t>As you’d expect, </a:t>
            </a:r>
          </a:p>
          <a:p>
            <a:pPr marL="457200" lvl="1" indent="0">
              <a:buNone/>
            </a:pPr>
            <a:r>
              <a:rPr lang="en-US" dirty="0"/>
              <a:t>the main method calls </a:t>
            </a:r>
            <a:r>
              <a:rPr lang="en-US" dirty="0" err="1"/>
              <a:t>sayHello</a:t>
            </a:r>
            <a:r>
              <a:rPr lang="en-US" dirty="0"/>
              <a:t>(), which prints out “Hello World!” and </a:t>
            </a:r>
          </a:p>
          <a:p>
            <a:pPr marL="457200" lvl="1" indent="0">
              <a:buNone/>
            </a:pPr>
            <a:r>
              <a:rPr lang="en-US" dirty="0"/>
              <a:t>calls </a:t>
            </a:r>
            <a:r>
              <a:rPr lang="en-US" dirty="0" err="1"/>
              <a:t>sayHello</a:t>
            </a:r>
            <a:r>
              <a:rPr lang="en-US" dirty="0"/>
              <a:t>(), which prints out “Hello World!” and </a:t>
            </a:r>
          </a:p>
          <a:p>
            <a:pPr marL="457200" lvl="1" indent="0">
              <a:buNone/>
            </a:pPr>
            <a:r>
              <a:rPr lang="en-US" dirty="0"/>
              <a:t>calls </a:t>
            </a:r>
            <a:r>
              <a:rPr lang="en-US" dirty="0" err="1"/>
              <a:t>sayHello</a:t>
            </a:r>
            <a:r>
              <a:rPr lang="en-US" dirty="0"/>
              <a:t>(), which prints out “Hello World!” and </a:t>
            </a:r>
          </a:p>
          <a:p>
            <a:pPr marL="457200" lvl="1" indent="0">
              <a:buNone/>
            </a:pPr>
            <a:r>
              <a:rPr lang="en-US" dirty="0"/>
              <a:t>calls </a:t>
            </a:r>
            <a:r>
              <a:rPr lang="en-US" dirty="0" err="1"/>
              <a:t>sayHello</a:t>
            </a:r>
            <a:r>
              <a:rPr lang="en-US" dirty="0"/>
              <a:t>(), which prints out “Hello World!” and </a:t>
            </a:r>
          </a:p>
          <a:p>
            <a:pPr marL="457200" lvl="1" indent="0">
              <a:buNone/>
            </a:pPr>
            <a:r>
              <a:rPr lang="en-US" dirty="0"/>
              <a:t>calls </a:t>
            </a:r>
            <a:r>
              <a:rPr lang="en-US" dirty="0" err="1"/>
              <a:t>sayHello</a:t>
            </a:r>
            <a:r>
              <a:rPr lang="en-US" dirty="0"/>
              <a:t>(), which prints out “Hello World!” and </a:t>
            </a:r>
          </a:p>
          <a:p>
            <a:pPr marL="457200" lvl="1" indent="0">
              <a:buNone/>
            </a:pPr>
            <a:r>
              <a:rPr lang="en-US" dirty="0"/>
              <a:t>calls </a:t>
            </a:r>
            <a:r>
              <a:rPr lang="en-US" dirty="0" err="1"/>
              <a:t>sayHello</a:t>
            </a:r>
            <a:r>
              <a:rPr lang="en-US" dirty="0"/>
              <a:t>(), which prints out “Hello World!” and </a:t>
            </a:r>
          </a:p>
          <a:p>
            <a:pPr marL="457200" lvl="1" indent="0">
              <a:buNone/>
            </a:pPr>
            <a:r>
              <a:rPr lang="en-US" dirty="0"/>
              <a:t>calls </a:t>
            </a:r>
            <a:r>
              <a:rPr lang="en-US" dirty="0" err="1"/>
              <a:t>sayHello</a:t>
            </a:r>
            <a:r>
              <a:rPr lang="en-US" dirty="0"/>
              <a:t>(), which prints out “Hello World!” and </a:t>
            </a:r>
          </a:p>
          <a:p>
            <a:pPr marL="457200" lvl="1" indent="0">
              <a:buNone/>
            </a:pPr>
            <a:r>
              <a:rPr lang="en-US" dirty="0"/>
              <a:t>calls </a:t>
            </a:r>
            <a:r>
              <a:rPr lang="en-US" dirty="0" err="1"/>
              <a:t>sayHello</a:t>
            </a:r>
            <a:r>
              <a:rPr lang="en-US" dirty="0"/>
              <a:t>(), which prints out “Hello World!” and </a:t>
            </a:r>
          </a:p>
          <a:p>
            <a:pPr marL="457200" lvl="1" indent="0">
              <a:buNone/>
            </a:pPr>
            <a:r>
              <a:rPr lang="en-US" dirty="0"/>
              <a:t>calls </a:t>
            </a:r>
            <a:r>
              <a:rPr lang="en-US" dirty="0" err="1"/>
              <a:t>sayHello</a:t>
            </a:r>
            <a:r>
              <a:rPr lang="en-US" dirty="0"/>
              <a:t>(), which prints out “Hello World!” and </a:t>
            </a:r>
          </a:p>
          <a:p>
            <a:pPr marL="457200" lvl="1" indent="0">
              <a:buNone/>
            </a:pPr>
            <a:r>
              <a:rPr lang="en-US" dirty="0"/>
              <a:t>    …</a:t>
            </a:r>
          </a:p>
          <a:p>
            <a:pPr marL="457200" lvl="1" indent="0">
              <a:buNone/>
            </a:pPr>
            <a:r>
              <a:rPr lang="en-US" b="1" dirty="0">
                <a:solidFill>
                  <a:srgbClr val="FF0000"/>
                </a:solidFill>
              </a:rPr>
              <a:t>all of a sudden the program crashes! </a:t>
            </a:r>
          </a:p>
        </p:txBody>
      </p:sp>
      <p:sp>
        <p:nvSpPr>
          <p:cNvPr id="4" name="Slide Number Placeholder 3">
            <a:extLst>
              <a:ext uri="{FF2B5EF4-FFF2-40B4-BE49-F238E27FC236}">
                <a16:creationId xmlns:a16="http://schemas.microsoft.com/office/drawing/2014/main" id="{3E22A71F-5487-C04E-BF4D-CDA74F74A2BE}"/>
              </a:ext>
            </a:extLst>
          </p:cNvPr>
          <p:cNvSpPr>
            <a:spLocks noGrp="1"/>
          </p:cNvSpPr>
          <p:nvPr>
            <p:ph type="sldNum" sz="quarter" idx="12"/>
          </p:nvPr>
        </p:nvSpPr>
        <p:spPr/>
        <p:txBody>
          <a:bodyPr/>
          <a:lstStyle/>
          <a:p>
            <a:fld id="{14B373FC-FF3A-C64D-BE97-055D2267A4A7}" type="slidenum">
              <a:rPr lang="en-TW" smtClean="0"/>
              <a:t>3</a:t>
            </a:fld>
            <a:endParaRPr lang="en-TW"/>
          </a:p>
        </p:txBody>
      </p:sp>
    </p:spTree>
    <p:extLst>
      <p:ext uri="{BB962C8B-B14F-4D97-AF65-F5344CB8AC3E}">
        <p14:creationId xmlns:p14="http://schemas.microsoft.com/office/powerpoint/2010/main" val="120155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77053-E7F9-CA48-800E-18ABABDFE50C}"/>
              </a:ext>
            </a:extLst>
          </p:cNvPr>
          <p:cNvSpPr>
            <a:spLocks noGrp="1"/>
          </p:cNvSpPr>
          <p:nvPr>
            <p:ph type="title"/>
          </p:nvPr>
        </p:nvSpPr>
        <p:spPr/>
        <p:txBody>
          <a:bodyPr>
            <a:normAutofit/>
          </a:bodyPr>
          <a:lstStyle/>
          <a:p>
            <a:r>
              <a:rPr lang="en-US" b="1" dirty="0"/>
              <a:t>Towers of Hanoi </a:t>
            </a:r>
            <a:endParaRPr lang="en-TW" dirty="0"/>
          </a:p>
        </p:txBody>
      </p:sp>
      <p:sp>
        <p:nvSpPr>
          <p:cNvPr id="3" name="Content Placeholder 2">
            <a:extLst>
              <a:ext uri="{FF2B5EF4-FFF2-40B4-BE49-F238E27FC236}">
                <a16:creationId xmlns:a16="http://schemas.microsoft.com/office/drawing/2014/main" id="{FB61E974-CB43-2C4D-9201-9E6971EFE887}"/>
              </a:ext>
            </a:extLst>
          </p:cNvPr>
          <p:cNvSpPr>
            <a:spLocks noGrp="1"/>
          </p:cNvSpPr>
          <p:nvPr>
            <p:ph idx="1"/>
          </p:nvPr>
        </p:nvSpPr>
        <p:spPr/>
        <p:txBody>
          <a:bodyPr/>
          <a:lstStyle/>
          <a:p>
            <a:r>
              <a:rPr lang="en-US" dirty="0"/>
              <a:t>In the late Victorian era, a toy came out that was based on an idea of a French mathematician, Edouard Lucas. The toy consisted of a set of three rods and a set of discs </a:t>
            </a:r>
          </a:p>
          <a:p>
            <a:r>
              <a:rPr lang="en-US" dirty="0"/>
              <a:t>The idea is to move all the discs one at a time without ever placing a disc on top of a smaller one </a:t>
            </a:r>
          </a:p>
          <a:p>
            <a:endParaRPr lang="en-TW" dirty="0"/>
          </a:p>
        </p:txBody>
      </p:sp>
      <p:sp>
        <p:nvSpPr>
          <p:cNvPr id="4" name="Slide Number Placeholder 3">
            <a:extLst>
              <a:ext uri="{FF2B5EF4-FFF2-40B4-BE49-F238E27FC236}">
                <a16:creationId xmlns:a16="http://schemas.microsoft.com/office/drawing/2014/main" id="{EE197396-3A3F-504A-BC06-85E44328D05F}"/>
              </a:ext>
            </a:extLst>
          </p:cNvPr>
          <p:cNvSpPr>
            <a:spLocks noGrp="1"/>
          </p:cNvSpPr>
          <p:nvPr>
            <p:ph type="sldNum" sz="quarter" idx="12"/>
          </p:nvPr>
        </p:nvSpPr>
        <p:spPr/>
        <p:txBody>
          <a:bodyPr/>
          <a:lstStyle/>
          <a:p>
            <a:fld id="{14B373FC-FF3A-C64D-BE97-055D2267A4A7}" type="slidenum">
              <a:rPr lang="en-TW" smtClean="0"/>
              <a:t>30</a:t>
            </a:fld>
            <a:endParaRPr lang="en-TW"/>
          </a:p>
        </p:txBody>
      </p:sp>
      <p:pic>
        <p:nvPicPr>
          <p:cNvPr id="6" name="Picture 5">
            <a:extLst>
              <a:ext uri="{FF2B5EF4-FFF2-40B4-BE49-F238E27FC236}">
                <a16:creationId xmlns:a16="http://schemas.microsoft.com/office/drawing/2014/main" id="{18FE3776-9BC7-5E42-B5B3-281BAEC390A3}"/>
              </a:ext>
            </a:extLst>
          </p:cNvPr>
          <p:cNvPicPr>
            <a:picLocks noChangeAspect="1"/>
          </p:cNvPicPr>
          <p:nvPr/>
        </p:nvPicPr>
        <p:blipFill>
          <a:blip r:embed="rId2"/>
          <a:stretch>
            <a:fillRect/>
          </a:stretch>
        </p:blipFill>
        <p:spPr>
          <a:xfrm>
            <a:off x="795920" y="3429000"/>
            <a:ext cx="7552159" cy="3236640"/>
          </a:xfrm>
          <a:prstGeom prst="rect">
            <a:avLst/>
          </a:prstGeom>
        </p:spPr>
      </p:pic>
    </p:spTree>
    <p:extLst>
      <p:ext uri="{BB962C8B-B14F-4D97-AF65-F5344CB8AC3E}">
        <p14:creationId xmlns:p14="http://schemas.microsoft.com/office/powerpoint/2010/main" val="291555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939F7-8316-C94B-9236-44A2FBDAEB09}"/>
              </a:ext>
            </a:extLst>
          </p:cNvPr>
          <p:cNvSpPr>
            <a:spLocks noGrp="1"/>
          </p:cNvSpPr>
          <p:nvPr>
            <p:ph type="title"/>
          </p:nvPr>
        </p:nvSpPr>
        <p:spPr/>
        <p:txBody>
          <a:bodyPr>
            <a:normAutofit/>
          </a:bodyPr>
          <a:lstStyle/>
          <a:p>
            <a:r>
              <a:rPr lang="en-US" b="1" dirty="0"/>
              <a:t>Solution </a:t>
            </a:r>
            <a:endParaRPr lang="en-TW" dirty="0"/>
          </a:p>
        </p:txBody>
      </p:sp>
      <p:sp>
        <p:nvSpPr>
          <p:cNvPr id="3" name="Content Placeholder 2">
            <a:extLst>
              <a:ext uri="{FF2B5EF4-FFF2-40B4-BE49-F238E27FC236}">
                <a16:creationId xmlns:a16="http://schemas.microsoft.com/office/drawing/2014/main" id="{83D2FC28-9B86-0D48-BAF8-B28D74034435}"/>
              </a:ext>
            </a:extLst>
          </p:cNvPr>
          <p:cNvSpPr>
            <a:spLocks noGrp="1"/>
          </p:cNvSpPr>
          <p:nvPr>
            <p:ph idx="1"/>
          </p:nvPr>
        </p:nvSpPr>
        <p:spPr/>
        <p:txBody>
          <a:bodyPr/>
          <a:lstStyle/>
          <a:p>
            <a:endParaRPr lang="en-TW"/>
          </a:p>
        </p:txBody>
      </p:sp>
      <p:sp>
        <p:nvSpPr>
          <p:cNvPr id="4" name="Slide Number Placeholder 3">
            <a:extLst>
              <a:ext uri="{FF2B5EF4-FFF2-40B4-BE49-F238E27FC236}">
                <a16:creationId xmlns:a16="http://schemas.microsoft.com/office/drawing/2014/main" id="{8B2C7768-1859-3D49-B739-D701A196EBFE}"/>
              </a:ext>
            </a:extLst>
          </p:cNvPr>
          <p:cNvSpPr>
            <a:spLocks noGrp="1"/>
          </p:cNvSpPr>
          <p:nvPr>
            <p:ph type="sldNum" sz="quarter" idx="12"/>
          </p:nvPr>
        </p:nvSpPr>
        <p:spPr/>
        <p:txBody>
          <a:bodyPr/>
          <a:lstStyle/>
          <a:p>
            <a:fld id="{14B373FC-FF3A-C64D-BE97-055D2267A4A7}" type="slidenum">
              <a:rPr lang="en-TW" smtClean="0"/>
              <a:t>31</a:t>
            </a:fld>
            <a:endParaRPr lang="en-TW"/>
          </a:p>
        </p:txBody>
      </p:sp>
      <p:pic>
        <p:nvPicPr>
          <p:cNvPr id="5" name="Picture 4">
            <a:extLst>
              <a:ext uri="{FF2B5EF4-FFF2-40B4-BE49-F238E27FC236}">
                <a16:creationId xmlns:a16="http://schemas.microsoft.com/office/drawing/2014/main" id="{42D25C11-2A9D-5E47-9DC5-0898F0ACEB52}"/>
              </a:ext>
            </a:extLst>
          </p:cNvPr>
          <p:cNvPicPr>
            <a:picLocks noChangeAspect="1"/>
          </p:cNvPicPr>
          <p:nvPr/>
        </p:nvPicPr>
        <p:blipFill>
          <a:blip r:embed="rId2"/>
          <a:stretch>
            <a:fillRect/>
          </a:stretch>
        </p:blipFill>
        <p:spPr>
          <a:xfrm>
            <a:off x="656663" y="862291"/>
            <a:ext cx="7830672" cy="5859185"/>
          </a:xfrm>
          <a:prstGeom prst="rect">
            <a:avLst/>
          </a:prstGeom>
        </p:spPr>
      </p:pic>
    </p:spTree>
    <p:extLst>
      <p:ext uri="{BB962C8B-B14F-4D97-AF65-F5344CB8AC3E}">
        <p14:creationId xmlns:p14="http://schemas.microsoft.com/office/powerpoint/2010/main" val="2043278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9934-FC03-6846-A831-93A3140582E0}"/>
              </a:ext>
            </a:extLst>
          </p:cNvPr>
          <p:cNvSpPr>
            <a:spLocks noGrp="1"/>
          </p:cNvSpPr>
          <p:nvPr>
            <p:ph type="title"/>
          </p:nvPr>
        </p:nvSpPr>
        <p:spPr/>
        <p:txBody>
          <a:bodyPr>
            <a:normAutofit/>
          </a:bodyPr>
          <a:lstStyle/>
          <a:p>
            <a:r>
              <a:rPr lang="en-US" b="1" dirty="0"/>
              <a:t>Legend </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4E5AE9-8071-C549-8C4A-82B3A3212096}"/>
                  </a:ext>
                </a:extLst>
              </p:cNvPr>
              <p:cNvSpPr>
                <a:spLocks noGrp="1"/>
              </p:cNvSpPr>
              <p:nvPr>
                <p:ph idx="1"/>
              </p:nvPr>
            </p:nvSpPr>
            <p:spPr/>
            <p:txBody>
              <a:bodyPr>
                <a:normAutofit/>
              </a:bodyPr>
              <a:lstStyle/>
              <a:p>
                <a:r>
                  <a:rPr lang="en-US" dirty="0"/>
                  <a:t>Somewhere in Tibet, in a remote temple, monks labor day and night to transfer 64 golden disks from one of three diamond-studded towers to another </a:t>
                </a:r>
              </a:p>
              <a:p>
                <a:r>
                  <a:rPr lang="en-US" dirty="0"/>
                  <a:t>When all the discs have been correctly moved, the universe will end </a:t>
                </a:r>
              </a:p>
              <a:p>
                <a:r>
                  <a:rPr lang="en-US" dirty="0"/>
                  <a:t>Do we need to be worried? – Not if we remember Big </a:t>
                </a:r>
                <a14:m>
                  <m:oMath xmlns:m="http://schemas.openxmlformats.org/officeDocument/2006/math">
                    <m:r>
                      <a:rPr lang="en-US" b="0" i="1" smtClean="0">
                        <a:latin typeface="Cambria Math" panose="02040503050406030204" pitchFamily="18" charset="0"/>
                      </a:rPr>
                      <m:t>𝑂</m:t>
                    </m:r>
                  </m:oMath>
                </a14:m>
                <a:r>
                  <a:rPr lang="en-US" dirty="0"/>
                  <a:t> Notation </a:t>
                </a:r>
              </a:p>
              <a:p>
                <a:r>
                  <a:rPr lang="en-US" dirty="0"/>
                  <a:t>The problem is exponential </a:t>
                </a:r>
                <a14:m>
                  <m:oMath xmlns:m="http://schemas.openxmlformats.org/officeDocument/2006/math">
                    <m:r>
                      <a:rPr lang="en-US" i="1">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a14:m>
                <a:r>
                  <a:rPr lang="en-US" dirty="0"/>
                  <a:t>  </a:t>
                </a:r>
              </a:p>
              <a:p>
                <a:r>
                  <a:rPr lang="en-US" dirty="0"/>
                  <a:t>At a second per move, it will take the monks about five hundred trillion years </a:t>
                </a:r>
              </a:p>
            </p:txBody>
          </p:sp>
        </mc:Choice>
        <mc:Fallback xmlns="">
          <p:sp>
            <p:nvSpPr>
              <p:cNvPr id="3" name="Content Placeholder 2">
                <a:extLst>
                  <a:ext uri="{FF2B5EF4-FFF2-40B4-BE49-F238E27FC236}">
                    <a16:creationId xmlns:a16="http://schemas.microsoft.com/office/drawing/2014/main" id="{224E5AE9-8071-C549-8C4A-82B3A3212096}"/>
                  </a:ext>
                </a:extLst>
              </p:cNvPr>
              <p:cNvSpPr>
                <a:spLocks noGrp="1" noRot="1" noChangeAspect="1" noMove="1" noResize="1" noEditPoints="1" noAdjustHandles="1" noChangeArrowheads="1" noChangeShapeType="1" noTextEdit="1"/>
              </p:cNvSpPr>
              <p:nvPr>
                <p:ph idx="1"/>
              </p:nvPr>
            </p:nvSpPr>
            <p:spPr>
              <a:blipFill>
                <a:blip r:embed="rId2"/>
                <a:stretch>
                  <a:fillRect l="-1171" t="-1860"/>
                </a:stretch>
              </a:blipFill>
            </p:spPr>
            <p:txBody>
              <a:bodyPr/>
              <a:lstStyle/>
              <a:p>
                <a:r>
                  <a:rPr lang="en-TW">
                    <a:noFill/>
                  </a:rPr>
                  <a:t> </a:t>
                </a:r>
              </a:p>
            </p:txBody>
          </p:sp>
        </mc:Fallback>
      </mc:AlternateContent>
      <p:sp>
        <p:nvSpPr>
          <p:cNvPr id="4" name="Slide Number Placeholder 3">
            <a:extLst>
              <a:ext uri="{FF2B5EF4-FFF2-40B4-BE49-F238E27FC236}">
                <a16:creationId xmlns:a16="http://schemas.microsoft.com/office/drawing/2014/main" id="{2DB13FDE-84D9-8B4E-B1C3-F8D3838B423E}"/>
              </a:ext>
            </a:extLst>
          </p:cNvPr>
          <p:cNvSpPr>
            <a:spLocks noGrp="1"/>
          </p:cNvSpPr>
          <p:nvPr>
            <p:ph type="sldNum" sz="quarter" idx="12"/>
          </p:nvPr>
        </p:nvSpPr>
        <p:spPr/>
        <p:txBody>
          <a:bodyPr/>
          <a:lstStyle/>
          <a:p>
            <a:fld id="{14B373FC-FF3A-C64D-BE97-055D2267A4A7}" type="slidenum">
              <a:rPr lang="en-TW" smtClean="0"/>
              <a:t>32</a:t>
            </a:fld>
            <a:endParaRPr lang="en-TW"/>
          </a:p>
        </p:txBody>
      </p:sp>
    </p:spTree>
    <p:extLst>
      <p:ext uri="{BB962C8B-B14F-4D97-AF65-F5344CB8AC3E}">
        <p14:creationId xmlns:p14="http://schemas.microsoft.com/office/powerpoint/2010/main" val="308255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3B911-3478-FA4A-86CF-C2162E4BE3E4}"/>
              </a:ext>
            </a:extLst>
          </p:cNvPr>
          <p:cNvSpPr>
            <a:spLocks noGrp="1"/>
          </p:cNvSpPr>
          <p:nvPr>
            <p:ph type="title"/>
          </p:nvPr>
        </p:nvSpPr>
        <p:spPr/>
        <p:txBody>
          <a:bodyPr>
            <a:normAutofit/>
          </a:bodyPr>
          <a:lstStyle/>
          <a:p>
            <a:r>
              <a:rPr lang="en-US" b="1" dirty="0"/>
              <a:t>Recursive Algorithm </a:t>
            </a:r>
            <a:endParaRPr lang="en-TW" dirty="0"/>
          </a:p>
        </p:txBody>
      </p:sp>
      <p:sp>
        <p:nvSpPr>
          <p:cNvPr id="3" name="Content Placeholder 2">
            <a:extLst>
              <a:ext uri="{FF2B5EF4-FFF2-40B4-BE49-F238E27FC236}">
                <a16:creationId xmlns:a16="http://schemas.microsoft.com/office/drawing/2014/main" id="{F408943B-3DD7-9D4A-A001-AD72794224CD}"/>
              </a:ext>
            </a:extLst>
          </p:cNvPr>
          <p:cNvSpPr>
            <a:spLocks noGrp="1"/>
          </p:cNvSpPr>
          <p:nvPr>
            <p:ph idx="1"/>
          </p:nvPr>
        </p:nvSpPr>
        <p:spPr/>
        <p:txBody>
          <a:bodyPr/>
          <a:lstStyle/>
          <a:p>
            <a:r>
              <a:rPr lang="en-US" dirty="0"/>
              <a:t>Lets call the initial tree-shaped arrangement of disks a tree and the smaller groupings subtrees </a:t>
            </a:r>
          </a:p>
          <a:p>
            <a:r>
              <a:rPr lang="en-US" dirty="0"/>
              <a:t>In order to transfer 5 disks, one of the intermediate steps involves a subtree of 4 disks </a:t>
            </a:r>
          </a:p>
          <a:p>
            <a:r>
              <a:rPr lang="en-US" dirty="0"/>
              <a:t>The creation of a subtree is the only way to transfer a larger disk from one tower to another </a:t>
            </a:r>
          </a:p>
          <a:p>
            <a:endParaRPr lang="en-TW" dirty="0"/>
          </a:p>
        </p:txBody>
      </p:sp>
      <p:sp>
        <p:nvSpPr>
          <p:cNvPr id="4" name="Slide Number Placeholder 3">
            <a:extLst>
              <a:ext uri="{FF2B5EF4-FFF2-40B4-BE49-F238E27FC236}">
                <a16:creationId xmlns:a16="http://schemas.microsoft.com/office/drawing/2014/main" id="{873B03EE-3184-B445-827F-6642D3C9B30E}"/>
              </a:ext>
            </a:extLst>
          </p:cNvPr>
          <p:cNvSpPr>
            <a:spLocks noGrp="1"/>
          </p:cNvSpPr>
          <p:nvPr>
            <p:ph type="sldNum" sz="quarter" idx="12"/>
          </p:nvPr>
        </p:nvSpPr>
        <p:spPr/>
        <p:txBody>
          <a:bodyPr/>
          <a:lstStyle/>
          <a:p>
            <a:fld id="{14B373FC-FF3A-C64D-BE97-055D2267A4A7}" type="slidenum">
              <a:rPr lang="en-TW" smtClean="0"/>
              <a:t>33</a:t>
            </a:fld>
            <a:endParaRPr lang="en-TW"/>
          </a:p>
        </p:txBody>
      </p:sp>
      <p:pic>
        <p:nvPicPr>
          <p:cNvPr id="5" name="Picture 4">
            <a:extLst>
              <a:ext uri="{FF2B5EF4-FFF2-40B4-BE49-F238E27FC236}">
                <a16:creationId xmlns:a16="http://schemas.microsoft.com/office/drawing/2014/main" id="{F28A8C60-4472-1449-AF40-7E8723ADA3BF}"/>
              </a:ext>
            </a:extLst>
          </p:cNvPr>
          <p:cNvPicPr>
            <a:picLocks noChangeAspect="1"/>
          </p:cNvPicPr>
          <p:nvPr/>
        </p:nvPicPr>
        <p:blipFill>
          <a:blip r:embed="rId2"/>
          <a:stretch>
            <a:fillRect/>
          </a:stretch>
        </p:blipFill>
        <p:spPr>
          <a:xfrm>
            <a:off x="1166374" y="4103077"/>
            <a:ext cx="6656413" cy="2562563"/>
          </a:xfrm>
          <a:prstGeom prst="rect">
            <a:avLst/>
          </a:prstGeom>
        </p:spPr>
      </p:pic>
    </p:spTree>
    <p:extLst>
      <p:ext uri="{BB962C8B-B14F-4D97-AF65-F5344CB8AC3E}">
        <p14:creationId xmlns:p14="http://schemas.microsoft.com/office/powerpoint/2010/main" val="1388511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D226C-56FC-9749-8197-F6A9DFBB19EB}"/>
              </a:ext>
            </a:extLst>
          </p:cNvPr>
          <p:cNvSpPr>
            <a:spLocks noGrp="1"/>
          </p:cNvSpPr>
          <p:nvPr>
            <p:ph type="title"/>
          </p:nvPr>
        </p:nvSpPr>
        <p:spPr/>
        <p:txBody>
          <a:bodyPr>
            <a:normAutofit/>
          </a:bodyPr>
          <a:lstStyle/>
          <a:p>
            <a:r>
              <a:rPr lang="en-US" b="1" dirty="0"/>
              <a:t>Recursive Algorithm </a:t>
            </a:r>
            <a:endParaRPr lang="en-TW" dirty="0"/>
          </a:p>
        </p:txBody>
      </p:sp>
      <p:sp>
        <p:nvSpPr>
          <p:cNvPr id="3" name="Content Placeholder 2">
            <a:extLst>
              <a:ext uri="{FF2B5EF4-FFF2-40B4-BE49-F238E27FC236}">
                <a16:creationId xmlns:a16="http://schemas.microsoft.com/office/drawing/2014/main" id="{46A79DA6-C7EB-B24A-BD03-16A4921F9BF1}"/>
              </a:ext>
            </a:extLst>
          </p:cNvPr>
          <p:cNvSpPr>
            <a:spLocks noGrp="1"/>
          </p:cNvSpPr>
          <p:nvPr>
            <p:ph idx="1"/>
          </p:nvPr>
        </p:nvSpPr>
        <p:spPr/>
        <p:txBody>
          <a:bodyPr>
            <a:normAutofit/>
          </a:bodyPr>
          <a:lstStyle/>
          <a:p>
            <a:r>
              <a:rPr lang="en-US" sz="2400" dirty="0"/>
              <a:t>We can break the problem into smaller and smaller subtrees </a:t>
            </a:r>
          </a:p>
          <a:p>
            <a:r>
              <a:rPr lang="en-US" sz="2400" dirty="0"/>
              <a:t>Assuming there are n disks, the algorithm is </a:t>
            </a:r>
          </a:p>
          <a:p>
            <a:pPr lvl="1"/>
            <a:r>
              <a:rPr lang="en-US" dirty="0"/>
              <a:t>1. Move the subtree of the top n-1 disks from source rod to intermediate rod </a:t>
            </a:r>
          </a:p>
          <a:p>
            <a:pPr lvl="1"/>
            <a:r>
              <a:rPr lang="en-US" dirty="0"/>
              <a:t>2. Move the remaining largest disk from source rod to destination rod </a:t>
            </a:r>
          </a:p>
          <a:p>
            <a:pPr lvl="1"/>
            <a:r>
              <a:rPr lang="en-US" dirty="0"/>
              <a:t>3. Now solve moving the subtree from intermediate rod to destination rod </a:t>
            </a:r>
          </a:p>
          <a:p>
            <a:r>
              <a:rPr lang="en-US" sz="2400" dirty="0"/>
              <a:t>Keep calling the recursive algorithm for moving the smaller subtrees </a:t>
            </a:r>
          </a:p>
          <a:p>
            <a:r>
              <a:rPr lang="en-US" sz="2400" dirty="0"/>
              <a:t>What’s the base case? When you’re moving only one disk, you just move it, there’s nothing else to do </a:t>
            </a:r>
          </a:p>
        </p:txBody>
      </p:sp>
      <p:sp>
        <p:nvSpPr>
          <p:cNvPr id="4" name="Slide Number Placeholder 3">
            <a:extLst>
              <a:ext uri="{FF2B5EF4-FFF2-40B4-BE49-F238E27FC236}">
                <a16:creationId xmlns:a16="http://schemas.microsoft.com/office/drawing/2014/main" id="{3AF4551F-B676-E746-B5BC-DA036AF4C842}"/>
              </a:ext>
            </a:extLst>
          </p:cNvPr>
          <p:cNvSpPr>
            <a:spLocks noGrp="1"/>
          </p:cNvSpPr>
          <p:nvPr>
            <p:ph type="sldNum" sz="quarter" idx="12"/>
          </p:nvPr>
        </p:nvSpPr>
        <p:spPr/>
        <p:txBody>
          <a:bodyPr/>
          <a:lstStyle/>
          <a:p>
            <a:fld id="{14B373FC-FF3A-C64D-BE97-055D2267A4A7}" type="slidenum">
              <a:rPr lang="en-TW" smtClean="0"/>
              <a:t>34</a:t>
            </a:fld>
            <a:endParaRPr lang="en-TW" dirty="0"/>
          </a:p>
        </p:txBody>
      </p:sp>
    </p:spTree>
    <p:extLst>
      <p:ext uri="{BB962C8B-B14F-4D97-AF65-F5344CB8AC3E}">
        <p14:creationId xmlns:p14="http://schemas.microsoft.com/office/powerpoint/2010/main" val="3605699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7ECB8-71E2-1F45-9F4A-FD9DC5996B6E}"/>
              </a:ext>
            </a:extLst>
          </p:cNvPr>
          <p:cNvSpPr>
            <a:spLocks noGrp="1"/>
          </p:cNvSpPr>
          <p:nvPr>
            <p:ph type="title"/>
          </p:nvPr>
        </p:nvSpPr>
        <p:spPr/>
        <p:txBody>
          <a:bodyPr>
            <a:normAutofit/>
          </a:bodyPr>
          <a:lstStyle/>
          <a:p>
            <a:r>
              <a:rPr lang="en-US" b="1" dirty="0"/>
              <a:t>Java Implementation </a:t>
            </a:r>
            <a:endParaRPr lang="en-TW" dirty="0"/>
          </a:p>
        </p:txBody>
      </p:sp>
      <p:sp>
        <p:nvSpPr>
          <p:cNvPr id="3" name="Content Placeholder 2">
            <a:extLst>
              <a:ext uri="{FF2B5EF4-FFF2-40B4-BE49-F238E27FC236}">
                <a16:creationId xmlns:a16="http://schemas.microsoft.com/office/drawing/2014/main" id="{CF451146-CFD1-C34D-8C5C-345E14316538}"/>
              </a:ext>
            </a:extLst>
          </p:cNvPr>
          <p:cNvSpPr>
            <a:spLocks noGrp="1"/>
          </p:cNvSpPr>
          <p:nvPr>
            <p:ph idx="1"/>
          </p:nvPr>
        </p:nvSpPr>
        <p:spPr/>
        <p:txBody>
          <a:bodyPr>
            <a:normAutofit/>
          </a:bodyPr>
          <a:lstStyle/>
          <a:p>
            <a:pPr marL="0" indent="0">
              <a:buNone/>
            </a:pPr>
            <a:r>
              <a:rPr lang="en-US" sz="2000" dirty="0"/>
              <a:t>public class </a:t>
            </a:r>
            <a:r>
              <a:rPr lang="en-US" sz="2000" dirty="0" err="1"/>
              <a:t>TowersApp</a:t>
            </a:r>
            <a:r>
              <a:rPr lang="en-US" sz="2000" dirty="0"/>
              <a:t> { </a:t>
            </a:r>
          </a:p>
          <a:p>
            <a:pPr marL="457200" lvl="1" indent="0">
              <a:buNone/>
            </a:pPr>
            <a:r>
              <a:rPr lang="en-US" sz="2000" dirty="0"/>
              <a:t>static int </a:t>
            </a:r>
            <a:r>
              <a:rPr lang="en-US" sz="2000" dirty="0" err="1"/>
              <a:t>nDisks</a:t>
            </a:r>
            <a:r>
              <a:rPr lang="en-US" sz="2000" dirty="0"/>
              <a:t> = 3; </a:t>
            </a:r>
          </a:p>
          <a:p>
            <a:pPr marL="457200" lvl="1" indent="0">
              <a:buNone/>
            </a:pPr>
            <a:r>
              <a:rPr lang="en-US" sz="2000" dirty="0"/>
              <a:t>public static void main(String[] </a:t>
            </a:r>
            <a:r>
              <a:rPr lang="en-US" sz="2000" dirty="0" err="1"/>
              <a:t>args</a:t>
            </a:r>
            <a:r>
              <a:rPr lang="en-US" sz="2000" dirty="0"/>
              <a:t>) { </a:t>
            </a:r>
          </a:p>
          <a:p>
            <a:pPr marL="914400" lvl="2" indent="0">
              <a:buNone/>
            </a:pPr>
            <a:r>
              <a:rPr lang="en-US" dirty="0" err="1"/>
              <a:t>doTowers</a:t>
            </a:r>
            <a:r>
              <a:rPr lang="en-US" dirty="0"/>
              <a:t>(</a:t>
            </a:r>
            <a:r>
              <a:rPr lang="en-US" dirty="0" err="1"/>
              <a:t>nDisks</a:t>
            </a:r>
            <a:r>
              <a:rPr lang="en-US" dirty="0"/>
              <a:t>, 'A', 'B', 'C'); </a:t>
            </a:r>
          </a:p>
          <a:p>
            <a:pPr marL="457200" lvl="1" indent="0">
              <a:buNone/>
            </a:pPr>
            <a:r>
              <a:rPr lang="en-US" sz="2000" dirty="0"/>
              <a:t>} </a:t>
            </a:r>
          </a:p>
          <a:p>
            <a:pPr marL="457200" lvl="1" indent="0">
              <a:buNone/>
            </a:pPr>
            <a:r>
              <a:rPr lang="en-US" sz="2000" dirty="0"/>
              <a:t>public static void </a:t>
            </a:r>
            <a:r>
              <a:rPr lang="en-US" sz="2000" dirty="0" err="1"/>
              <a:t>doTowers</a:t>
            </a:r>
            <a:r>
              <a:rPr lang="en-US" sz="2000" dirty="0"/>
              <a:t>(int </a:t>
            </a:r>
            <a:r>
              <a:rPr lang="en-US" sz="2000" dirty="0" err="1"/>
              <a:t>topN</a:t>
            </a:r>
            <a:r>
              <a:rPr lang="en-US" sz="2000" dirty="0"/>
              <a:t>, char </a:t>
            </a:r>
            <a:r>
              <a:rPr lang="en-US" sz="2000" dirty="0" err="1"/>
              <a:t>src</a:t>
            </a:r>
            <a:r>
              <a:rPr lang="en-US" sz="2000" dirty="0"/>
              <a:t>, char inter, char </a:t>
            </a:r>
            <a:r>
              <a:rPr lang="en-US" sz="2000" dirty="0" err="1"/>
              <a:t>dest</a:t>
            </a:r>
            <a:r>
              <a:rPr lang="en-US" sz="2000" dirty="0"/>
              <a:t>) { </a:t>
            </a:r>
          </a:p>
          <a:p>
            <a:pPr marL="914400" lvl="2" indent="0">
              <a:buNone/>
            </a:pPr>
            <a:r>
              <a:rPr lang="en-US" dirty="0"/>
              <a:t>if(</a:t>
            </a:r>
            <a:r>
              <a:rPr lang="en-US" dirty="0" err="1"/>
              <a:t>topN</a:t>
            </a:r>
            <a:r>
              <a:rPr lang="en-US" dirty="0"/>
              <a:t>==1) </a:t>
            </a:r>
            <a:r>
              <a:rPr lang="en-US" dirty="0" err="1"/>
              <a:t>System.out.println</a:t>
            </a:r>
            <a:r>
              <a:rPr lang="en-US" dirty="0"/>
              <a:t>("Disk 1 from " + </a:t>
            </a:r>
            <a:r>
              <a:rPr lang="en-US" dirty="0" err="1"/>
              <a:t>src</a:t>
            </a:r>
            <a:r>
              <a:rPr lang="en-US" dirty="0"/>
              <a:t> + " to "+ </a:t>
            </a:r>
            <a:r>
              <a:rPr lang="en-US" dirty="0" err="1"/>
              <a:t>dest</a:t>
            </a:r>
            <a:r>
              <a:rPr lang="en-US" dirty="0"/>
              <a:t>); </a:t>
            </a:r>
          </a:p>
          <a:p>
            <a:pPr marL="914400" lvl="2" indent="0">
              <a:buNone/>
            </a:pPr>
            <a:r>
              <a:rPr lang="en-US" dirty="0"/>
              <a:t>else { </a:t>
            </a:r>
          </a:p>
          <a:p>
            <a:pPr marL="1371600" lvl="3" indent="0">
              <a:buNone/>
            </a:pPr>
            <a:r>
              <a:rPr lang="en-US" sz="2000" dirty="0" err="1"/>
              <a:t>doTowers</a:t>
            </a:r>
            <a:r>
              <a:rPr lang="en-US" sz="2000" dirty="0"/>
              <a:t>(topN-1, </a:t>
            </a:r>
            <a:r>
              <a:rPr lang="en-US" sz="2000" dirty="0" err="1"/>
              <a:t>src</a:t>
            </a:r>
            <a:r>
              <a:rPr lang="en-US" sz="2000" dirty="0"/>
              <a:t>, </a:t>
            </a:r>
            <a:r>
              <a:rPr lang="en-US" sz="2000" dirty="0" err="1"/>
              <a:t>dest</a:t>
            </a:r>
            <a:r>
              <a:rPr lang="en-US" sz="2000" dirty="0"/>
              <a:t>, inter); // </a:t>
            </a:r>
            <a:r>
              <a:rPr lang="en-US" sz="2000" dirty="0" err="1"/>
              <a:t>src</a:t>
            </a:r>
            <a:r>
              <a:rPr lang="en-US" sz="2000" dirty="0"/>
              <a:t> to inter </a:t>
            </a:r>
          </a:p>
          <a:p>
            <a:pPr marL="1371600" lvl="3" indent="0">
              <a:buNone/>
            </a:pPr>
            <a:r>
              <a:rPr lang="en-US" sz="2000" dirty="0" err="1"/>
              <a:t>System.out.println</a:t>
            </a:r>
            <a:r>
              <a:rPr lang="en-US" sz="2000" dirty="0"/>
              <a:t>("Disk " + </a:t>
            </a:r>
            <a:r>
              <a:rPr lang="en-US" sz="2000" dirty="0" err="1"/>
              <a:t>topN</a:t>
            </a:r>
            <a:r>
              <a:rPr lang="en-US" sz="2000" dirty="0"/>
              <a:t> +  " from " + </a:t>
            </a:r>
            <a:r>
              <a:rPr lang="en-US" sz="2000" dirty="0" err="1"/>
              <a:t>src</a:t>
            </a:r>
            <a:r>
              <a:rPr lang="en-US" sz="2000" dirty="0"/>
              <a:t> + " to "+ </a:t>
            </a:r>
            <a:r>
              <a:rPr lang="en-US" sz="2000" dirty="0" err="1"/>
              <a:t>dest</a:t>
            </a:r>
            <a:r>
              <a:rPr lang="en-US" sz="2000" dirty="0"/>
              <a:t>); </a:t>
            </a:r>
          </a:p>
          <a:p>
            <a:pPr marL="1371600" lvl="3" indent="0">
              <a:buNone/>
            </a:pPr>
            <a:r>
              <a:rPr lang="en-US" sz="2000" dirty="0"/>
              <a:t>// move bottom</a:t>
            </a:r>
          </a:p>
          <a:p>
            <a:pPr marL="1371600" lvl="3" indent="0">
              <a:buNone/>
            </a:pPr>
            <a:r>
              <a:rPr lang="en-US" sz="2000" dirty="0" err="1"/>
              <a:t>doTowers</a:t>
            </a:r>
            <a:r>
              <a:rPr lang="en-US" sz="2000" dirty="0"/>
              <a:t>(topN-1, inter, </a:t>
            </a:r>
            <a:r>
              <a:rPr lang="en-US" sz="2000" dirty="0" err="1"/>
              <a:t>src</a:t>
            </a:r>
            <a:r>
              <a:rPr lang="en-US" sz="2000" dirty="0"/>
              <a:t>, </a:t>
            </a:r>
            <a:r>
              <a:rPr lang="en-US" sz="2000" dirty="0" err="1"/>
              <a:t>dest</a:t>
            </a:r>
            <a:r>
              <a:rPr lang="en-US" sz="2000" dirty="0"/>
              <a:t>); // inter to </a:t>
            </a:r>
            <a:r>
              <a:rPr lang="en-US" sz="2000" dirty="0" err="1"/>
              <a:t>dest</a:t>
            </a:r>
            <a:r>
              <a:rPr lang="en-US" sz="2000" dirty="0"/>
              <a:t> </a:t>
            </a:r>
          </a:p>
          <a:p>
            <a:pPr marL="914400" lvl="2" indent="0">
              <a:buNone/>
            </a:pPr>
            <a:r>
              <a:rPr lang="en-US" dirty="0"/>
              <a:t>} </a:t>
            </a:r>
          </a:p>
          <a:p>
            <a:pPr marL="457200" lvl="1" indent="0">
              <a:buNone/>
            </a:pPr>
            <a:r>
              <a:rPr lang="en-US" sz="2000" dirty="0"/>
              <a:t>} </a:t>
            </a:r>
          </a:p>
          <a:p>
            <a:pPr marL="0" indent="0">
              <a:buNone/>
            </a:pPr>
            <a:r>
              <a:rPr lang="en-US" sz="2000" dirty="0"/>
              <a:t>} </a:t>
            </a:r>
          </a:p>
        </p:txBody>
      </p:sp>
      <p:sp>
        <p:nvSpPr>
          <p:cNvPr id="4" name="Slide Number Placeholder 3">
            <a:extLst>
              <a:ext uri="{FF2B5EF4-FFF2-40B4-BE49-F238E27FC236}">
                <a16:creationId xmlns:a16="http://schemas.microsoft.com/office/drawing/2014/main" id="{AA8DA190-33E8-A844-BEDE-0882D7B194FC}"/>
              </a:ext>
            </a:extLst>
          </p:cNvPr>
          <p:cNvSpPr>
            <a:spLocks noGrp="1"/>
          </p:cNvSpPr>
          <p:nvPr>
            <p:ph type="sldNum" sz="quarter" idx="12"/>
          </p:nvPr>
        </p:nvSpPr>
        <p:spPr/>
        <p:txBody>
          <a:bodyPr/>
          <a:lstStyle/>
          <a:p>
            <a:fld id="{14B373FC-FF3A-C64D-BE97-055D2267A4A7}" type="slidenum">
              <a:rPr lang="en-TW" smtClean="0"/>
              <a:t>35</a:t>
            </a:fld>
            <a:endParaRPr lang="en-TW"/>
          </a:p>
        </p:txBody>
      </p:sp>
    </p:spTree>
    <p:extLst>
      <p:ext uri="{BB962C8B-B14F-4D97-AF65-F5344CB8AC3E}">
        <p14:creationId xmlns:p14="http://schemas.microsoft.com/office/powerpoint/2010/main" val="2577504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0BA1C-2B7D-AF4F-9E97-1961DCCDACFE}"/>
              </a:ext>
            </a:extLst>
          </p:cNvPr>
          <p:cNvSpPr>
            <a:spLocks noGrp="1"/>
          </p:cNvSpPr>
          <p:nvPr>
            <p:ph type="title"/>
          </p:nvPr>
        </p:nvSpPr>
        <p:spPr/>
        <p:txBody>
          <a:bodyPr>
            <a:normAutofit/>
          </a:bodyPr>
          <a:lstStyle/>
          <a:p>
            <a:r>
              <a:rPr lang="en-US" b="1" dirty="0"/>
              <a:t>Output </a:t>
            </a:r>
            <a:endParaRPr lang="en-TW" dirty="0"/>
          </a:p>
        </p:txBody>
      </p:sp>
      <p:sp>
        <p:nvSpPr>
          <p:cNvPr id="3" name="Content Placeholder 2">
            <a:extLst>
              <a:ext uri="{FF2B5EF4-FFF2-40B4-BE49-F238E27FC236}">
                <a16:creationId xmlns:a16="http://schemas.microsoft.com/office/drawing/2014/main" id="{056003FD-1CFB-F143-A4CC-766658C249F9}"/>
              </a:ext>
            </a:extLst>
          </p:cNvPr>
          <p:cNvSpPr>
            <a:spLocks noGrp="1"/>
          </p:cNvSpPr>
          <p:nvPr>
            <p:ph idx="1"/>
          </p:nvPr>
        </p:nvSpPr>
        <p:spPr/>
        <p:txBody>
          <a:bodyPr/>
          <a:lstStyle/>
          <a:p>
            <a:pPr marL="0" indent="0">
              <a:buNone/>
            </a:pPr>
            <a:r>
              <a:rPr lang="en-US" dirty="0"/>
              <a:t>Disk 1 from A to C </a:t>
            </a:r>
          </a:p>
          <a:p>
            <a:pPr marL="0" indent="0">
              <a:buNone/>
            </a:pPr>
            <a:r>
              <a:rPr lang="en-US" dirty="0"/>
              <a:t>Disk 2 from A to B </a:t>
            </a:r>
          </a:p>
          <a:p>
            <a:pPr marL="0" indent="0">
              <a:buNone/>
            </a:pPr>
            <a:r>
              <a:rPr lang="en-US" dirty="0"/>
              <a:t>Disk 1 from C to B </a:t>
            </a:r>
          </a:p>
          <a:p>
            <a:pPr marL="0" indent="0">
              <a:buNone/>
            </a:pPr>
            <a:r>
              <a:rPr lang="en-US" dirty="0"/>
              <a:t>Disk 3 from A to C </a:t>
            </a:r>
          </a:p>
          <a:p>
            <a:pPr marL="0" indent="0">
              <a:buNone/>
            </a:pPr>
            <a:r>
              <a:rPr lang="en-US" dirty="0"/>
              <a:t>Disk 1 from B to A </a:t>
            </a:r>
          </a:p>
          <a:p>
            <a:pPr marL="0" indent="0">
              <a:buNone/>
            </a:pPr>
            <a:r>
              <a:rPr lang="en-US" dirty="0"/>
              <a:t>Disk 2 from B to C </a:t>
            </a:r>
          </a:p>
          <a:p>
            <a:pPr marL="0" indent="0">
              <a:buNone/>
            </a:pPr>
            <a:r>
              <a:rPr lang="en-US" dirty="0"/>
              <a:t>Disk 1 from A to C </a:t>
            </a:r>
          </a:p>
          <a:p>
            <a:endParaRPr lang="en-US" dirty="0"/>
          </a:p>
          <a:p>
            <a:r>
              <a:rPr lang="en-US" dirty="0"/>
              <a:t>How about those monks? </a:t>
            </a:r>
          </a:p>
          <a:p>
            <a:r>
              <a:rPr lang="en-US" dirty="0"/>
              <a:t>Put </a:t>
            </a:r>
            <a:r>
              <a:rPr lang="en-US" dirty="0" err="1"/>
              <a:t>nDisks</a:t>
            </a:r>
            <a:r>
              <a:rPr lang="en-US" dirty="0"/>
              <a:t> = 64 and what output do you get? </a:t>
            </a:r>
          </a:p>
        </p:txBody>
      </p:sp>
      <p:sp>
        <p:nvSpPr>
          <p:cNvPr id="4" name="Slide Number Placeholder 3">
            <a:extLst>
              <a:ext uri="{FF2B5EF4-FFF2-40B4-BE49-F238E27FC236}">
                <a16:creationId xmlns:a16="http://schemas.microsoft.com/office/drawing/2014/main" id="{9F16CFF7-485D-B44B-B0FE-47FD9E24FE80}"/>
              </a:ext>
            </a:extLst>
          </p:cNvPr>
          <p:cNvSpPr>
            <a:spLocks noGrp="1"/>
          </p:cNvSpPr>
          <p:nvPr>
            <p:ph type="sldNum" sz="quarter" idx="12"/>
          </p:nvPr>
        </p:nvSpPr>
        <p:spPr/>
        <p:txBody>
          <a:bodyPr/>
          <a:lstStyle/>
          <a:p>
            <a:fld id="{14B373FC-FF3A-C64D-BE97-055D2267A4A7}" type="slidenum">
              <a:rPr lang="en-TW" smtClean="0"/>
              <a:t>36</a:t>
            </a:fld>
            <a:endParaRPr lang="en-TW"/>
          </a:p>
        </p:txBody>
      </p:sp>
    </p:spTree>
    <p:extLst>
      <p:ext uri="{BB962C8B-B14F-4D97-AF65-F5344CB8AC3E}">
        <p14:creationId xmlns:p14="http://schemas.microsoft.com/office/powerpoint/2010/main" val="739388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5D9E6-EBD1-5B49-9AE0-F9274C55B9A5}"/>
              </a:ext>
            </a:extLst>
          </p:cNvPr>
          <p:cNvSpPr>
            <a:spLocks noGrp="1"/>
          </p:cNvSpPr>
          <p:nvPr>
            <p:ph type="title"/>
          </p:nvPr>
        </p:nvSpPr>
        <p:spPr/>
        <p:txBody>
          <a:bodyPr>
            <a:normAutofit/>
          </a:bodyPr>
          <a:lstStyle/>
          <a:p>
            <a:r>
              <a:rPr lang="en-US" b="1" dirty="0"/>
              <a:t>Palindromes </a:t>
            </a:r>
            <a:endParaRPr lang="en-TW" dirty="0"/>
          </a:p>
        </p:txBody>
      </p:sp>
      <p:sp>
        <p:nvSpPr>
          <p:cNvPr id="3" name="Content Placeholder 2">
            <a:extLst>
              <a:ext uri="{FF2B5EF4-FFF2-40B4-BE49-F238E27FC236}">
                <a16:creationId xmlns:a16="http://schemas.microsoft.com/office/drawing/2014/main" id="{A1FD76A4-C4C4-D14D-A89A-08C21F655EF3}"/>
              </a:ext>
            </a:extLst>
          </p:cNvPr>
          <p:cNvSpPr>
            <a:spLocks noGrp="1"/>
          </p:cNvSpPr>
          <p:nvPr>
            <p:ph idx="1"/>
          </p:nvPr>
        </p:nvSpPr>
        <p:spPr/>
        <p:txBody>
          <a:bodyPr/>
          <a:lstStyle/>
          <a:p>
            <a:r>
              <a:rPr lang="en-US" dirty="0"/>
              <a:t>A palindrome is a phrase that reads the same forwards as backwards </a:t>
            </a:r>
          </a:p>
          <a:p>
            <a:r>
              <a:rPr lang="en-US" dirty="0"/>
              <a:t>You can also think about it as a string whose first half is a mirror image of its second half </a:t>
            </a:r>
          </a:p>
          <a:p>
            <a:pPr marL="0" indent="0" algn="ctr">
              <a:buNone/>
            </a:pPr>
            <a:r>
              <a:rPr lang="en-US" dirty="0"/>
              <a:t>“rats live on no evil star” </a:t>
            </a:r>
          </a:p>
          <a:p>
            <a:pPr marL="0" indent="0" algn="ctr">
              <a:buNone/>
            </a:pPr>
            <a:r>
              <a:rPr lang="en-US" dirty="0"/>
              <a:t>“ten animals I slam in a net” </a:t>
            </a:r>
          </a:p>
          <a:p>
            <a:endParaRPr lang="en-TW" dirty="0"/>
          </a:p>
        </p:txBody>
      </p:sp>
      <p:sp>
        <p:nvSpPr>
          <p:cNvPr id="4" name="Slide Number Placeholder 3">
            <a:extLst>
              <a:ext uri="{FF2B5EF4-FFF2-40B4-BE49-F238E27FC236}">
                <a16:creationId xmlns:a16="http://schemas.microsoft.com/office/drawing/2014/main" id="{811A0E0B-0504-054D-8A2B-99E646CDA8F2}"/>
              </a:ext>
            </a:extLst>
          </p:cNvPr>
          <p:cNvSpPr>
            <a:spLocks noGrp="1"/>
          </p:cNvSpPr>
          <p:nvPr>
            <p:ph type="sldNum" sz="quarter" idx="12"/>
          </p:nvPr>
        </p:nvSpPr>
        <p:spPr/>
        <p:txBody>
          <a:bodyPr/>
          <a:lstStyle/>
          <a:p>
            <a:fld id="{14B373FC-FF3A-C64D-BE97-055D2267A4A7}" type="slidenum">
              <a:rPr lang="en-TW" smtClean="0"/>
              <a:t>37</a:t>
            </a:fld>
            <a:endParaRPr lang="en-TW"/>
          </a:p>
        </p:txBody>
      </p:sp>
      <p:pic>
        <p:nvPicPr>
          <p:cNvPr id="5" name="Picture 4">
            <a:extLst>
              <a:ext uri="{FF2B5EF4-FFF2-40B4-BE49-F238E27FC236}">
                <a16:creationId xmlns:a16="http://schemas.microsoft.com/office/drawing/2014/main" id="{BB53D09A-A9E9-BA4F-BF9B-7AD694238C95}"/>
              </a:ext>
            </a:extLst>
          </p:cNvPr>
          <p:cNvPicPr>
            <a:picLocks noChangeAspect="1"/>
          </p:cNvPicPr>
          <p:nvPr/>
        </p:nvPicPr>
        <p:blipFill>
          <a:blip r:embed="rId2"/>
          <a:stretch>
            <a:fillRect/>
          </a:stretch>
        </p:blipFill>
        <p:spPr>
          <a:xfrm>
            <a:off x="2053004" y="4026074"/>
            <a:ext cx="4888272" cy="2695402"/>
          </a:xfrm>
          <a:prstGeom prst="rect">
            <a:avLst/>
          </a:prstGeom>
        </p:spPr>
      </p:pic>
    </p:spTree>
    <p:extLst>
      <p:ext uri="{BB962C8B-B14F-4D97-AF65-F5344CB8AC3E}">
        <p14:creationId xmlns:p14="http://schemas.microsoft.com/office/powerpoint/2010/main" val="525796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901EA-6439-2843-B83D-54CB1059F565}"/>
              </a:ext>
            </a:extLst>
          </p:cNvPr>
          <p:cNvSpPr>
            <a:spLocks noGrp="1"/>
          </p:cNvSpPr>
          <p:nvPr>
            <p:ph type="title"/>
          </p:nvPr>
        </p:nvSpPr>
        <p:spPr/>
        <p:txBody>
          <a:bodyPr>
            <a:normAutofit/>
          </a:bodyPr>
          <a:lstStyle/>
          <a:p>
            <a:r>
              <a:rPr lang="en-US" b="1" dirty="0"/>
              <a:t>Think Recursively </a:t>
            </a:r>
            <a:endParaRPr lang="en-TW" dirty="0"/>
          </a:p>
        </p:txBody>
      </p:sp>
      <p:sp>
        <p:nvSpPr>
          <p:cNvPr id="3" name="Content Placeholder 2">
            <a:extLst>
              <a:ext uri="{FF2B5EF4-FFF2-40B4-BE49-F238E27FC236}">
                <a16:creationId xmlns:a16="http://schemas.microsoft.com/office/drawing/2014/main" id="{8F8C5ABE-FD41-2843-BAD2-B0FCF22ACFBD}"/>
              </a:ext>
            </a:extLst>
          </p:cNvPr>
          <p:cNvSpPr>
            <a:spLocks noGrp="1"/>
          </p:cNvSpPr>
          <p:nvPr>
            <p:ph idx="1"/>
          </p:nvPr>
        </p:nvSpPr>
        <p:spPr/>
        <p:txBody>
          <a:bodyPr>
            <a:normAutofit/>
          </a:bodyPr>
          <a:lstStyle/>
          <a:p>
            <a:r>
              <a:rPr lang="en-US" dirty="0"/>
              <a:t>How do we make the problem smaller? </a:t>
            </a:r>
          </a:p>
          <a:p>
            <a:pPr lvl="1"/>
            <a:r>
              <a:rPr lang="en-US" sz="2800" dirty="0"/>
              <a:t>Remove both the first and last characters </a:t>
            </a:r>
          </a:p>
          <a:p>
            <a:pPr lvl="1"/>
            <a:r>
              <a:rPr lang="en-US" sz="2800" dirty="0"/>
              <a:t>Remove a character from the middle </a:t>
            </a:r>
          </a:p>
          <a:p>
            <a:r>
              <a:rPr lang="en-US" dirty="0"/>
              <a:t>Most promising simplification: remove first and last characters </a:t>
            </a:r>
          </a:p>
          <a:p>
            <a:pPr marL="0" indent="0" algn="ctr">
              <a:buNone/>
            </a:pPr>
            <a:r>
              <a:rPr lang="en-US" dirty="0"/>
              <a:t>“AVA", is a palindrome too! </a:t>
            </a:r>
          </a:p>
          <a:p>
            <a:r>
              <a:rPr lang="en-US" dirty="0"/>
              <a:t>A word is a palindrome if </a:t>
            </a:r>
          </a:p>
          <a:p>
            <a:pPr lvl="1"/>
            <a:r>
              <a:rPr lang="en-US" sz="2800" dirty="0"/>
              <a:t>The first and last characters match, and </a:t>
            </a:r>
          </a:p>
          <a:p>
            <a:pPr lvl="1"/>
            <a:r>
              <a:rPr lang="en-US" sz="2800" dirty="0"/>
              <a:t>Word obtained by removing the first and last characters is a palindrome </a:t>
            </a:r>
          </a:p>
        </p:txBody>
      </p:sp>
      <p:sp>
        <p:nvSpPr>
          <p:cNvPr id="4" name="Slide Number Placeholder 3">
            <a:extLst>
              <a:ext uri="{FF2B5EF4-FFF2-40B4-BE49-F238E27FC236}">
                <a16:creationId xmlns:a16="http://schemas.microsoft.com/office/drawing/2014/main" id="{575F7C00-0ECD-3049-AF79-CEA98E8E84FF}"/>
              </a:ext>
            </a:extLst>
          </p:cNvPr>
          <p:cNvSpPr>
            <a:spLocks noGrp="1"/>
          </p:cNvSpPr>
          <p:nvPr>
            <p:ph type="sldNum" sz="quarter" idx="12"/>
          </p:nvPr>
        </p:nvSpPr>
        <p:spPr/>
        <p:txBody>
          <a:bodyPr/>
          <a:lstStyle/>
          <a:p>
            <a:fld id="{14B373FC-FF3A-C64D-BE97-055D2267A4A7}" type="slidenum">
              <a:rPr lang="en-TW" smtClean="0"/>
              <a:t>38</a:t>
            </a:fld>
            <a:endParaRPr lang="en-TW"/>
          </a:p>
        </p:txBody>
      </p:sp>
    </p:spTree>
    <p:extLst>
      <p:ext uri="{BB962C8B-B14F-4D97-AF65-F5344CB8AC3E}">
        <p14:creationId xmlns:p14="http://schemas.microsoft.com/office/powerpoint/2010/main" val="30389265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0631A-F87A-894B-A8CC-D0D2D5003869}"/>
              </a:ext>
            </a:extLst>
          </p:cNvPr>
          <p:cNvSpPr>
            <a:spLocks noGrp="1"/>
          </p:cNvSpPr>
          <p:nvPr>
            <p:ph type="title"/>
          </p:nvPr>
        </p:nvSpPr>
        <p:spPr/>
        <p:txBody>
          <a:bodyPr>
            <a:normAutofit/>
          </a:bodyPr>
          <a:lstStyle/>
          <a:p>
            <a:r>
              <a:rPr lang="en-US" b="1" dirty="0"/>
              <a:t>Palindromes </a:t>
            </a:r>
            <a:endParaRPr lang="en-TW" dirty="0"/>
          </a:p>
        </p:txBody>
      </p:sp>
      <p:sp>
        <p:nvSpPr>
          <p:cNvPr id="3" name="Content Placeholder 2">
            <a:extLst>
              <a:ext uri="{FF2B5EF4-FFF2-40B4-BE49-F238E27FC236}">
                <a16:creationId xmlns:a16="http://schemas.microsoft.com/office/drawing/2014/main" id="{92D77A78-167E-3944-9C5E-9903295CD7C0}"/>
              </a:ext>
            </a:extLst>
          </p:cNvPr>
          <p:cNvSpPr>
            <a:spLocks noGrp="1"/>
          </p:cNvSpPr>
          <p:nvPr>
            <p:ph idx="1"/>
          </p:nvPr>
        </p:nvSpPr>
        <p:spPr/>
        <p:txBody>
          <a:bodyPr/>
          <a:lstStyle/>
          <a:p>
            <a:r>
              <a:rPr lang="en-US" dirty="0"/>
              <a:t>If we have a palindrome like </a:t>
            </a:r>
            <a:r>
              <a:rPr lang="en-US" b="1" dirty="0">
                <a:solidFill>
                  <a:srgbClr val="FF0000"/>
                </a:solidFill>
              </a:rPr>
              <a:t>radar</a:t>
            </a:r>
            <a:r>
              <a:rPr lang="en-US" b="1" dirty="0"/>
              <a:t> </a:t>
            </a:r>
            <a:r>
              <a:rPr lang="en-US" dirty="0"/>
              <a:t>we can check if the first and last letters are the same </a:t>
            </a:r>
          </a:p>
          <a:p>
            <a:r>
              <a:rPr lang="en-US" dirty="0"/>
              <a:t>If they are not then it is not a palindrome </a:t>
            </a:r>
          </a:p>
          <a:p>
            <a:r>
              <a:rPr lang="en-US" dirty="0"/>
              <a:t>We now need to check the middle letters to see if they are a palindrome </a:t>
            </a:r>
          </a:p>
          <a:p>
            <a:r>
              <a:rPr lang="en-US" dirty="0"/>
              <a:t>Call the recursive method on the middle letters </a:t>
            </a:r>
          </a:p>
          <a:p>
            <a:endParaRPr lang="en-TW" dirty="0"/>
          </a:p>
        </p:txBody>
      </p:sp>
      <p:sp>
        <p:nvSpPr>
          <p:cNvPr id="4" name="Slide Number Placeholder 3">
            <a:extLst>
              <a:ext uri="{FF2B5EF4-FFF2-40B4-BE49-F238E27FC236}">
                <a16:creationId xmlns:a16="http://schemas.microsoft.com/office/drawing/2014/main" id="{BC9B4F0E-67CD-3743-92B6-66366201A19C}"/>
              </a:ext>
            </a:extLst>
          </p:cNvPr>
          <p:cNvSpPr>
            <a:spLocks noGrp="1"/>
          </p:cNvSpPr>
          <p:nvPr>
            <p:ph type="sldNum" sz="quarter" idx="12"/>
          </p:nvPr>
        </p:nvSpPr>
        <p:spPr/>
        <p:txBody>
          <a:bodyPr/>
          <a:lstStyle/>
          <a:p>
            <a:fld id="{14B373FC-FF3A-C64D-BE97-055D2267A4A7}" type="slidenum">
              <a:rPr lang="en-TW" smtClean="0"/>
              <a:t>39</a:t>
            </a:fld>
            <a:endParaRPr lang="en-TW"/>
          </a:p>
        </p:txBody>
      </p:sp>
    </p:spTree>
    <p:extLst>
      <p:ext uri="{BB962C8B-B14F-4D97-AF65-F5344CB8AC3E}">
        <p14:creationId xmlns:p14="http://schemas.microsoft.com/office/powerpoint/2010/main" val="664242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76614-978A-DF48-8A05-A63062F0D3FD}"/>
              </a:ext>
            </a:extLst>
          </p:cNvPr>
          <p:cNvSpPr>
            <a:spLocks noGrp="1"/>
          </p:cNvSpPr>
          <p:nvPr>
            <p:ph type="title"/>
          </p:nvPr>
        </p:nvSpPr>
        <p:spPr/>
        <p:txBody>
          <a:bodyPr>
            <a:normAutofit/>
          </a:bodyPr>
          <a:lstStyle/>
          <a:p>
            <a:r>
              <a:rPr lang="en-US" b="1" dirty="0"/>
              <a:t>Recursion </a:t>
            </a:r>
            <a:endParaRPr lang="en-TW" dirty="0"/>
          </a:p>
        </p:txBody>
      </p:sp>
      <p:sp>
        <p:nvSpPr>
          <p:cNvPr id="3" name="Content Placeholder 2">
            <a:extLst>
              <a:ext uri="{FF2B5EF4-FFF2-40B4-BE49-F238E27FC236}">
                <a16:creationId xmlns:a16="http://schemas.microsoft.com/office/drawing/2014/main" id="{FDAF19A6-C28B-914D-92B5-E684F276F8B9}"/>
              </a:ext>
            </a:extLst>
          </p:cNvPr>
          <p:cNvSpPr>
            <a:spLocks noGrp="1"/>
          </p:cNvSpPr>
          <p:nvPr>
            <p:ph idx="1"/>
          </p:nvPr>
        </p:nvSpPr>
        <p:spPr>
          <a:xfrm>
            <a:off x="241662" y="1004780"/>
            <a:ext cx="8660674" cy="5460275"/>
          </a:xfrm>
        </p:spPr>
        <p:txBody>
          <a:bodyPr/>
          <a:lstStyle/>
          <a:p>
            <a:r>
              <a:rPr lang="en-US" b="1" dirty="0">
                <a:solidFill>
                  <a:srgbClr val="FF0000"/>
                </a:solidFill>
              </a:rPr>
              <a:t>Recursion</a:t>
            </a:r>
            <a:r>
              <a:rPr lang="en-US" dirty="0"/>
              <a:t> is when a method </a:t>
            </a:r>
            <a:r>
              <a:rPr lang="en-US" b="1" dirty="0">
                <a:solidFill>
                  <a:srgbClr val="FF0000"/>
                </a:solidFill>
              </a:rPr>
              <a:t>calls itself </a:t>
            </a:r>
          </a:p>
          <a:p>
            <a:r>
              <a:rPr lang="en-US" dirty="0"/>
              <a:t>It is used when a complicated problem can be broken down into a simpler problem of the same type </a:t>
            </a:r>
          </a:p>
          <a:p>
            <a:r>
              <a:rPr lang="en-US" dirty="0"/>
              <a:t>In that case you can just call the same method on the simpler problems and use the results to solve the bigger problem </a:t>
            </a:r>
          </a:p>
          <a:p>
            <a:endParaRPr lang="en-TW" dirty="0"/>
          </a:p>
        </p:txBody>
      </p:sp>
      <p:sp>
        <p:nvSpPr>
          <p:cNvPr id="4" name="Slide Number Placeholder 3">
            <a:extLst>
              <a:ext uri="{FF2B5EF4-FFF2-40B4-BE49-F238E27FC236}">
                <a16:creationId xmlns:a16="http://schemas.microsoft.com/office/drawing/2014/main" id="{A891B387-0297-0D49-855D-47B3AD21F40F}"/>
              </a:ext>
            </a:extLst>
          </p:cNvPr>
          <p:cNvSpPr>
            <a:spLocks noGrp="1"/>
          </p:cNvSpPr>
          <p:nvPr>
            <p:ph type="sldNum" sz="quarter" idx="12"/>
          </p:nvPr>
        </p:nvSpPr>
        <p:spPr/>
        <p:txBody>
          <a:bodyPr/>
          <a:lstStyle/>
          <a:p>
            <a:fld id="{14B373FC-FF3A-C64D-BE97-055D2267A4A7}" type="slidenum">
              <a:rPr lang="en-TW" smtClean="0"/>
              <a:t>4</a:t>
            </a:fld>
            <a:endParaRPr lang="en-TW"/>
          </a:p>
        </p:txBody>
      </p:sp>
      <p:pic>
        <p:nvPicPr>
          <p:cNvPr id="5" name="Picture 4">
            <a:extLst>
              <a:ext uri="{FF2B5EF4-FFF2-40B4-BE49-F238E27FC236}">
                <a16:creationId xmlns:a16="http://schemas.microsoft.com/office/drawing/2014/main" id="{69DE98A3-D055-EB45-81D9-2198A3D1EE5A}"/>
              </a:ext>
            </a:extLst>
          </p:cNvPr>
          <p:cNvPicPr>
            <a:picLocks noChangeAspect="1"/>
          </p:cNvPicPr>
          <p:nvPr/>
        </p:nvPicPr>
        <p:blipFill>
          <a:blip r:embed="rId2"/>
          <a:stretch>
            <a:fillRect/>
          </a:stretch>
        </p:blipFill>
        <p:spPr>
          <a:xfrm>
            <a:off x="1279738" y="3734917"/>
            <a:ext cx="5843118" cy="3280493"/>
          </a:xfrm>
          <a:prstGeom prst="rect">
            <a:avLst/>
          </a:prstGeom>
        </p:spPr>
      </p:pic>
    </p:spTree>
    <p:extLst>
      <p:ext uri="{BB962C8B-B14F-4D97-AF65-F5344CB8AC3E}">
        <p14:creationId xmlns:p14="http://schemas.microsoft.com/office/powerpoint/2010/main" val="4001025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1E2E0-832D-F84C-A68F-A9B9D0ED3F2F}"/>
              </a:ext>
            </a:extLst>
          </p:cNvPr>
          <p:cNvSpPr>
            <a:spLocks noGrp="1"/>
          </p:cNvSpPr>
          <p:nvPr>
            <p:ph type="title"/>
          </p:nvPr>
        </p:nvSpPr>
        <p:spPr/>
        <p:txBody>
          <a:bodyPr>
            <a:normAutofit/>
          </a:bodyPr>
          <a:lstStyle/>
          <a:p>
            <a:r>
              <a:rPr lang="en-US" b="1" dirty="0"/>
              <a:t>Palindromes </a:t>
            </a:r>
            <a:endParaRPr lang="en-TW" dirty="0"/>
          </a:p>
        </p:txBody>
      </p:sp>
      <p:sp>
        <p:nvSpPr>
          <p:cNvPr id="3" name="Content Placeholder 2">
            <a:extLst>
              <a:ext uri="{FF2B5EF4-FFF2-40B4-BE49-F238E27FC236}">
                <a16:creationId xmlns:a16="http://schemas.microsoft.com/office/drawing/2014/main" id="{C86A62FA-32D6-2943-B3ED-49C499C66DB9}"/>
              </a:ext>
            </a:extLst>
          </p:cNvPr>
          <p:cNvSpPr>
            <a:spLocks noGrp="1"/>
          </p:cNvSpPr>
          <p:nvPr>
            <p:ph idx="1"/>
          </p:nvPr>
        </p:nvSpPr>
        <p:spPr/>
        <p:txBody>
          <a:bodyPr>
            <a:normAutofit/>
          </a:bodyPr>
          <a:lstStyle/>
          <a:p>
            <a:r>
              <a:rPr lang="en-US" dirty="0"/>
              <a:t>To pick out the middle letters we can use the substring method </a:t>
            </a:r>
          </a:p>
          <a:p>
            <a:pPr marL="0" indent="0" algn="ctr">
              <a:buNone/>
            </a:pPr>
            <a:r>
              <a:rPr lang="en-US" b="1" dirty="0" err="1"/>
              <a:t>word.substring</a:t>
            </a:r>
            <a:r>
              <a:rPr lang="en-US" b="1" dirty="0"/>
              <a:t>(1, </a:t>
            </a:r>
            <a:r>
              <a:rPr lang="en-US" b="1" dirty="0" err="1"/>
              <a:t>word.length</a:t>
            </a:r>
            <a:r>
              <a:rPr lang="en-US" b="1" dirty="0"/>
              <a:t>()-1); </a:t>
            </a:r>
          </a:p>
          <a:p>
            <a:r>
              <a:rPr lang="en-US" dirty="0"/>
              <a:t>The base case is when we have just one or two letters left and all the other letters have checked out </a:t>
            </a:r>
          </a:p>
          <a:p>
            <a:pPr marL="0" indent="0" algn="ctr">
              <a:buNone/>
            </a:pPr>
            <a:r>
              <a:rPr lang="en-US" sz="8000" b="1" dirty="0">
                <a:latin typeface="American Typewriter" panose="02090604020004020304" pitchFamily="18" charset="77"/>
              </a:rPr>
              <a:t>r a d a r </a:t>
            </a:r>
          </a:p>
        </p:txBody>
      </p:sp>
      <p:sp>
        <p:nvSpPr>
          <p:cNvPr id="4" name="Slide Number Placeholder 3">
            <a:extLst>
              <a:ext uri="{FF2B5EF4-FFF2-40B4-BE49-F238E27FC236}">
                <a16:creationId xmlns:a16="http://schemas.microsoft.com/office/drawing/2014/main" id="{925D0F76-82E5-8C4A-8C84-A0010E0E1B47}"/>
              </a:ext>
            </a:extLst>
          </p:cNvPr>
          <p:cNvSpPr>
            <a:spLocks noGrp="1"/>
          </p:cNvSpPr>
          <p:nvPr>
            <p:ph type="sldNum" sz="quarter" idx="12"/>
          </p:nvPr>
        </p:nvSpPr>
        <p:spPr/>
        <p:txBody>
          <a:bodyPr/>
          <a:lstStyle/>
          <a:p>
            <a:fld id="{14B373FC-FF3A-C64D-BE97-055D2267A4A7}" type="slidenum">
              <a:rPr lang="en-TW" smtClean="0"/>
              <a:t>40</a:t>
            </a:fld>
            <a:endParaRPr lang="en-TW"/>
          </a:p>
        </p:txBody>
      </p:sp>
    </p:spTree>
    <p:extLst>
      <p:ext uri="{BB962C8B-B14F-4D97-AF65-F5344CB8AC3E}">
        <p14:creationId xmlns:p14="http://schemas.microsoft.com/office/powerpoint/2010/main" val="3308096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3869B-6D31-FF48-81B1-D9ACD406273D}"/>
              </a:ext>
            </a:extLst>
          </p:cNvPr>
          <p:cNvSpPr>
            <a:spLocks noGrp="1"/>
          </p:cNvSpPr>
          <p:nvPr>
            <p:ph type="title"/>
          </p:nvPr>
        </p:nvSpPr>
        <p:spPr/>
        <p:txBody>
          <a:bodyPr>
            <a:normAutofit/>
          </a:bodyPr>
          <a:lstStyle/>
          <a:p>
            <a:r>
              <a:rPr lang="en-US" b="1" dirty="0"/>
              <a:t>Raising to a power </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8B5E3-9C34-7A4E-A702-58BE8E3F8DEF}"/>
                  </a:ext>
                </a:extLst>
              </p:cNvPr>
              <p:cNvSpPr>
                <a:spLocks noGrp="1"/>
              </p:cNvSpPr>
              <p:nvPr>
                <p:ph idx="1"/>
              </p:nvPr>
            </p:nvSpPr>
            <p:spPr/>
            <p:txBody>
              <a:bodyPr>
                <a:normAutofit/>
              </a:bodyPr>
              <a:lstStyle/>
              <a:p>
                <a:r>
                  <a:rPr lang="en-US" dirty="0"/>
                  <a:t>We can use recursion to raise a number to a power </a:t>
                </a:r>
              </a:p>
              <a:p>
                <a:r>
                  <a:rPr lang="en-US" dirty="0"/>
                  <a:t>For example,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8</m:t>
                        </m:r>
                      </m:sup>
                    </m:sSup>
                  </m:oMath>
                </a14:m>
                <a:r>
                  <a:rPr lang="en-US" dirty="0"/>
                  <a:t> is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×2×2×2×2×2×2</m:t>
                    </m:r>
                    <m:r>
                      <a:rPr lang="en-US" i="1">
                        <a:latin typeface="Cambria Math" panose="02040503050406030204" pitchFamily="18" charset="0"/>
                        <a:ea typeface="Cambria Math" panose="02040503050406030204" pitchFamily="18" charset="0"/>
                      </a:rPr>
                      <m:t>×2</m:t>
                    </m:r>
                  </m:oMath>
                </a14:m>
                <a:r>
                  <a:rPr lang="en-US" dirty="0"/>
                  <a:t> </a:t>
                </a:r>
              </a:p>
              <a:p>
                <a:r>
                  <a:rPr lang="en-US" dirty="0"/>
                  <a:t>Do we really need to multiply these all out? </a:t>
                </a:r>
              </a:p>
              <a:p>
                <a:r>
                  <a:rPr lang="en-US" dirty="0"/>
                  <a:t>After we’ve calculated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×2×2×2</m:t>
                    </m:r>
                  </m:oMath>
                </a14:m>
                <a:r>
                  <a:rPr lang="en-US" dirty="0"/>
                  <a:t>we know we can just square it </a:t>
                </a:r>
              </a:p>
              <a:p>
                <a:r>
                  <a:rPr lang="en-US" dirty="0"/>
                  <a:t>But in order to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4</m:t>
                        </m:r>
                      </m:sup>
                    </m:sSup>
                    <m:r>
                      <a:rPr lang="en-US" b="0" i="1" smtClean="0">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2</m:t>
                            </m:r>
                          </m:sup>
                        </m:sSup>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we only need to multiply </a:t>
                </a:r>
                <a14:m>
                  <m:oMath xmlns:m="http://schemas.openxmlformats.org/officeDocument/2006/math">
                    <m:r>
                      <a:rPr lang="en-US" i="1">
                        <a:latin typeface="Cambria Math" panose="02040503050406030204" pitchFamily="18" charset="0"/>
                        <a:ea typeface="Cambria Math" panose="02040503050406030204" pitchFamily="18" charset="0"/>
                      </a:rPr>
                      <m:t>2×2</m:t>
                    </m:r>
                  </m:oMath>
                </a14:m>
                <a:r>
                  <a:rPr lang="en-US" dirty="0"/>
                  <a:t> and then square that! </a:t>
                </a:r>
              </a:p>
              <a:p>
                <a:r>
                  <a:rPr lang="en-US" dirty="0"/>
                  <a:t>We can keep halving the problem </a:t>
                </a:r>
              </a:p>
              <a:p>
                <a:r>
                  <a:rPr lang="en-US" dirty="0"/>
                  <a:t>In fact we can figure out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8</m:t>
                        </m:r>
                      </m:sup>
                    </m:sSup>
                  </m:oMath>
                </a14:m>
                <a:r>
                  <a:rPr lang="en-US" dirty="0"/>
                  <a:t> using just </a:t>
                </a:r>
                <a14:m>
                  <m:oMath xmlns:m="http://schemas.openxmlformats.org/officeDocument/2006/math">
                    <m:r>
                      <a:rPr lang="en-US" b="0" i="1" smtClean="0">
                        <a:latin typeface="Cambria Math" panose="02040503050406030204" pitchFamily="18" charset="0"/>
                      </a:rPr>
                      <m:t>3</m:t>
                    </m:r>
                  </m:oMath>
                </a14:m>
                <a:r>
                  <a:rPr lang="en-US" dirty="0"/>
                  <a:t> multiplications instead of </a:t>
                </a:r>
                <a14:m>
                  <m:oMath xmlns:m="http://schemas.openxmlformats.org/officeDocument/2006/math">
                    <m:r>
                      <a:rPr lang="en-US" b="0" i="1" smtClean="0">
                        <a:latin typeface="Cambria Math" panose="02040503050406030204" pitchFamily="18" charset="0"/>
                      </a:rPr>
                      <m:t>7</m:t>
                    </m:r>
                  </m:oMath>
                </a14:m>
                <a:r>
                  <a:rPr lang="en-US" dirty="0"/>
                  <a:t> – that is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r>
                      <a:rPr lang="en-US" b="0" i="1" smtClean="0">
                        <a:latin typeface="Cambria Math" panose="02040503050406030204" pitchFamily="18" charset="0"/>
                      </a:rPr>
                      <m:t>)</m:t>
                    </m:r>
                  </m:oMath>
                </a14:m>
                <a:r>
                  <a:rPr lang="en-US" dirty="0"/>
                  <a:t> instead of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r>
                  <a:rPr lang="en-US" dirty="0"/>
                  <a:t> </a:t>
                </a:r>
              </a:p>
              <a:p>
                <a:endParaRPr lang="en-TW" dirty="0"/>
              </a:p>
            </p:txBody>
          </p:sp>
        </mc:Choice>
        <mc:Fallback xmlns="">
          <p:sp>
            <p:nvSpPr>
              <p:cNvPr id="3" name="Content Placeholder 2">
                <a:extLst>
                  <a:ext uri="{FF2B5EF4-FFF2-40B4-BE49-F238E27FC236}">
                    <a16:creationId xmlns:a16="http://schemas.microsoft.com/office/drawing/2014/main" id="{AE38B5E3-9C34-7A4E-A702-58BE8E3F8DEF}"/>
                  </a:ext>
                </a:extLst>
              </p:cNvPr>
              <p:cNvSpPr>
                <a:spLocks noGrp="1" noRot="1" noChangeAspect="1" noMove="1" noResize="1" noEditPoints="1" noAdjustHandles="1" noChangeArrowheads="1" noChangeShapeType="1" noTextEdit="1"/>
              </p:cNvSpPr>
              <p:nvPr>
                <p:ph idx="1"/>
              </p:nvPr>
            </p:nvSpPr>
            <p:spPr>
              <a:blipFill>
                <a:blip r:embed="rId2"/>
                <a:stretch>
                  <a:fillRect l="-1171" t="-1860"/>
                </a:stretch>
              </a:blipFill>
            </p:spPr>
            <p:txBody>
              <a:bodyPr/>
              <a:lstStyle/>
              <a:p>
                <a:r>
                  <a:rPr lang="en-TW">
                    <a:noFill/>
                  </a:rPr>
                  <a:t> </a:t>
                </a:r>
              </a:p>
            </p:txBody>
          </p:sp>
        </mc:Fallback>
      </mc:AlternateContent>
      <p:sp>
        <p:nvSpPr>
          <p:cNvPr id="4" name="Slide Number Placeholder 3">
            <a:extLst>
              <a:ext uri="{FF2B5EF4-FFF2-40B4-BE49-F238E27FC236}">
                <a16:creationId xmlns:a16="http://schemas.microsoft.com/office/drawing/2014/main" id="{2EF84A4E-50A7-8A44-A568-E1CB31569831}"/>
              </a:ext>
            </a:extLst>
          </p:cNvPr>
          <p:cNvSpPr>
            <a:spLocks noGrp="1"/>
          </p:cNvSpPr>
          <p:nvPr>
            <p:ph type="sldNum" sz="quarter" idx="12"/>
          </p:nvPr>
        </p:nvSpPr>
        <p:spPr/>
        <p:txBody>
          <a:bodyPr/>
          <a:lstStyle/>
          <a:p>
            <a:fld id="{14B373FC-FF3A-C64D-BE97-055D2267A4A7}" type="slidenum">
              <a:rPr lang="en-TW" smtClean="0"/>
              <a:t>41</a:t>
            </a:fld>
            <a:endParaRPr lang="en-TW"/>
          </a:p>
        </p:txBody>
      </p:sp>
    </p:spTree>
    <p:extLst>
      <p:ext uri="{BB962C8B-B14F-4D97-AF65-F5344CB8AC3E}">
        <p14:creationId xmlns:p14="http://schemas.microsoft.com/office/powerpoint/2010/main" val="109648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A3319-B2EB-244F-91D3-E098EBBA1B5D}"/>
              </a:ext>
            </a:extLst>
          </p:cNvPr>
          <p:cNvSpPr>
            <a:spLocks noGrp="1"/>
          </p:cNvSpPr>
          <p:nvPr>
            <p:ph type="title"/>
          </p:nvPr>
        </p:nvSpPr>
        <p:spPr/>
        <p:txBody>
          <a:bodyPr>
            <a:normAutofit/>
          </a:bodyPr>
          <a:lstStyle/>
          <a:p>
            <a:r>
              <a:rPr lang="en-US" b="1" dirty="0"/>
              <a:t>Raising to a power</a:t>
            </a:r>
            <a:endParaRPr lang="en-TW" dirty="0"/>
          </a:p>
        </p:txBody>
      </p:sp>
      <p:sp>
        <p:nvSpPr>
          <p:cNvPr id="3" name="Content Placeholder 2">
            <a:extLst>
              <a:ext uri="{FF2B5EF4-FFF2-40B4-BE49-F238E27FC236}">
                <a16:creationId xmlns:a16="http://schemas.microsoft.com/office/drawing/2014/main" id="{A5BB359F-4DE6-5C42-88FB-E0F33D451ADC}"/>
              </a:ext>
            </a:extLst>
          </p:cNvPr>
          <p:cNvSpPr>
            <a:spLocks noGrp="1"/>
          </p:cNvSpPr>
          <p:nvPr>
            <p:ph idx="1"/>
          </p:nvPr>
        </p:nvSpPr>
        <p:spPr/>
        <p:txBody>
          <a:bodyPr>
            <a:normAutofit lnSpcReduction="10000"/>
          </a:bodyPr>
          <a:lstStyle/>
          <a:p>
            <a:r>
              <a:rPr lang="en-US" sz="2400" dirty="0"/>
              <a:t>In the previous example, the power was always even, so could be easily divided by two </a:t>
            </a:r>
          </a:p>
          <a:p>
            <a:r>
              <a:rPr lang="en-US" sz="2400" dirty="0"/>
              <a:t>If the power happens to be odd then we need to subtract one from the power, solve that, and then multiply it again to account for the power we subtracted </a:t>
            </a:r>
          </a:p>
          <a:p>
            <a:r>
              <a:rPr lang="en-US" sz="2400" dirty="0"/>
              <a:t>Base case is raising to the power of zero </a:t>
            </a:r>
          </a:p>
          <a:p>
            <a:pPr marL="457200" lvl="1" indent="0">
              <a:buNone/>
            </a:pPr>
            <a:r>
              <a:rPr lang="en-US" dirty="0"/>
              <a:t>int </a:t>
            </a:r>
            <a:r>
              <a:rPr lang="en-US" b="1" dirty="0"/>
              <a:t>power</a:t>
            </a:r>
            <a:r>
              <a:rPr lang="en-US" dirty="0"/>
              <a:t>(int k, int n) { // raise k to the </a:t>
            </a:r>
            <a:r>
              <a:rPr lang="en-US" b="1" dirty="0"/>
              <a:t>power </a:t>
            </a:r>
            <a:r>
              <a:rPr lang="en-US" dirty="0"/>
              <a:t>n </a:t>
            </a:r>
          </a:p>
          <a:p>
            <a:pPr marL="914400" lvl="2" indent="0">
              <a:buNone/>
            </a:pPr>
            <a:r>
              <a:rPr lang="en-US" sz="2400" dirty="0"/>
              <a:t>if (n == 0) return 1; </a:t>
            </a:r>
          </a:p>
          <a:p>
            <a:pPr marL="914400" lvl="2" indent="0">
              <a:buNone/>
            </a:pPr>
            <a:r>
              <a:rPr lang="en-US" sz="2400" dirty="0"/>
              <a:t>else{ </a:t>
            </a:r>
          </a:p>
          <a:p>
            <a:pPr marL="1371600" lvl="3" indent="0">
              <a:buNone/>
            </a:pPr>
            <a:r>
              <a:rPr lang="en-US" sz="2400" dirty="0"/>
              <a:t>int t = </a:t>
            </a:r>
            <a:r>
              <a:rPr lang="en-US" sz="2400" b="1" dirty="0"/>
              <a:t>power</a:t>
            </a:r>
            <a:r>
              <a:rPr lang="en-US" sz="2400" dirty="0"/>
              <a:t>(k, n/2); //if odd, will discard remainder </a:t>
            </a:r>
          </a:p>
          <a:p>
            <a:pPr marL="1371600" lvl="3" indent="0">
              <a:buNone/>
            </a:pPr>
            <a:r>
              <a:rPr lang="en-US" sz="2400" dirty="0"/>
              <a:t>if ((n % 2) == 0) return t * t; </a:t>
            </a:r>
          </a:p>
          <a:p>
            <a:pPr marL="1371600" lvl="3" indent="0">
              <a:buNone/>
            </a:pPr>
            <a:r>
              <a:rPr lang="en-US" sz="2400" dirty="0"/>
              <a:t>else return k * t * t; //extra multiplication to make up </a:t>
            </a:r>
          </a:p>
          <a:p>
            <a:pPr marL="914400" lvl="2" indent="0">
              <a:buNone/>
            </a:pPr>
            <a:r>
              <a:rPr lang="en-US" sz="2400" dirty="0"/>
              <a:t>} </a:t>
            </a:r>
          </a:p>
          <a:p>
            <a:pPr marL="457200" lvl="1" indent="0">
              <a:buNone/>
            </a:pPr>
            <a:r>
              <a:rPr lang="en-US" dirty="0"/>
              <a:t>} </a:t>
            </a:r>
          </a:p>
          <a:p>
            <a:endParaRPr lang="en-TW" dirty="0"/>
          </a:p>
        </p:txBody>
      </p:sp>
      <p:sp>
        <p:nvSpPr>
          <p:cNvPr id="4" name="Slide Number Placeholder 3">
            <a:extLst>
              <a:ext uri="{FF2B5EF4-FFF2-40B4-BE49-F238E27FC236}">
                <a16:creationId xmlns:a16="http://schemas.microsoft.com/office/drawing/2014/main" id="{D6A862CA-2422-B940-B339-9F22644A9E4C}"/>
              </a:ext>
            </a:extLst>
          </p:cNvPr>
          <p:cNvSpPr>
            <a:spLocks noGrp="1"/>
          </p:cNvSpPr>
          <p:nvPr>
            <p:ph type="sldNum" sz="quarter" idx="12"/>
          </p:nvPr>
        </p:nvSpPr>
        <p:spPr/>
        <p:txBody>
          <a:bodyPr/>
          <a:lstStyle/>
          <a:p>
            <a:fld id="{14B373FC-FF3A-C64D-BE97-055D2267A4A7}" type="slidenum">
              <a:rPr lang="en-TW" smtClean="0"/>
              <a:t>42</a:t>
            </a:fld>
            <a:endParaRPr lang="en-TW"/>
          </a:p>
        </p:txBody>
      </p:sp>
    </p:spTree>
    <p:extLst>
      <p:ext uri="{BB962C8B-B14F-4D97-AF65-F5344CB8AC3E}">
        <p14:creationId xmlns:p14="http://schemas.microsoft.com/office/powerpoint/2010/main" val="3255452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EF95-D21C-7B45-BBB5-A63C310E0DCF}"/>
              </a:ext>
            </a:extLst>
          </p:cNvPr>
          <p:cNvSpPr>
            <a:spLocks noGrp="1"/>
          </p:cNvSpPr>
          <p:nvPr>
            <p:ph type="title"/>
          </p:nvPr>
        </p:nvSpPr>
        <p:spPr/>
        <p:txBody>
          <a:bodyPr>
            <a:normAutofit/>
          </a:bodyPr>
          <a:lstStyle/>
          <a:p>
            <a:r>
              <a:rPr lang="en-US" b="1" dirty="0" err="1"/>
              <a:t>Mergesort</a:t>
            </a:r>
            <a:r>
              <a:rPr lang="en-US" b="1" dirty="0"/>
              <a:t> </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184330-B203-9743-A330-DB2C45A17E96}"/>
                  </a:ext>
                </a:extLst>
              </p:cNvPr>
              <p:cNvSpPr>
                <a:spLocks noGrp="1"/>
              </p:cNvSpPr>
              <p:nvPr>
                <p:ph idx="1"/>
              </p:nvPr>
            </p:nvSpPr>
            <p:spPr/>
            <p:txBody>
              <a:bodyPr>
                <a:normAutofit/>
              </a:bodyPr>
              <a:lstStyle/>
              <a:p>
                <a:r>
                  <a:rPr lang="en-US" dirty="0"/>
                  <a:t>Our final example of recursion is </a:t>
                </a:r>
                <a:r>
                  <a:rPr lang="en-US" dirty="0" err="1"/>
                  <a:t>Mergesort</a:t>
                </a:r>
                <a:r>
                  <a:rPr lang="en-US" dirty="0"/>
                  <a:t> </a:t>
                </a:r>
              </a:p>
              <a:p>
                <a:r>
                  <a:rPr lang="en-US" dirty="0"/>
                  <a:t>This is more efficient than any of the other sorting algorithms we have considered, which were all </a:t>
                </a:r>
                <a14:m>
                  <m:oMath xmlns:m="http://schemas.openxmlformats.org/officeDocument/2006/math">
                    <m:r>
                      <a:rPr lang="en-US" b="1" i="1" smtClean="0">
                        <a:solidFill>
                          <a:srgbClr val="FF0000"/>
                        </a:solidFill>
                        <a:latin typeface="Cambria Math" panose="02040503050406030204" pitchFamily="18" charset="0"/>
                      </a:rPr>
                      <m:t>𝑶</m:t>
                    </m:r>
                    <m:r>
                      <a:rPr lang="en-US" b="1" i="1" smtClean="0">
                        <a:solidFill>
                          <a:srgbClr val="FF0000"/>
                        </a:solidFill>
                        <a:latin typeface="Cambria Math" panose="02040503050406030204" pitchFamily="18" charset="0"/>
                      </a:rPr>
                      <m:t>(</m:t>
                    </m:r>
                    <m:sSup>
                      <m:sSupPr>
                        <m:ctrlPr>
                          <a:rPr lang="en-US" b="1" i="1">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𝒏</m:t>
                        </m:r>
                      </m:e>
                      <m:sup>
                        <m:r>
                          <a:rPr lang="en-US" b="1" i="1" smtClean="0">
                            <a:solidFill>
                              <a:srgbClr val="FF0000"/>
                            </a:solidFill>
                            <a:latin typeface="Cambria Math" panose="02040503050406030204" pitchFamily="18" charset="0"/>
                          </a:rPr>
                          <m:t>𝟐</m:t>
                        </m:r>
                      </m:sup>
                    </m:sSup>
                    <m:r>
                      <a:rPr lang="en-US" b="1" i="1">
                        <a:solidFill>
                          <a:srgbClr val="FF0000"/>
                        </a:solidFill>
                        <a:latin typeface="Cambria Math" panose="02040503050406030204" pitchFamily="18" charset="0"/>
                      </a:rPr>
                      <m:t>)</m:t>
                    </m:r>
                  </m:oMath>
                </a14:m>
                <a:r>
                  <a:rPr lang="en-US" b="1" dirty="0">
                    <a:solidFill>
                      <a:srgbClr val="FF0000"/>
                    </a:solidFill>
                  </a:rPr>
                  <a:t> </a:t>
                </a:r>
                <a:endParaRPr lang="en-US" b="1" dirty="0"/>
              </a:p>
              <a:p>
                <a:r>
                  <a:rPr lang="en-US" dirty="0" err="1"/>
                  <a:t>Mergesort</a:t>
                </a:r>
                <a:r>
                  <a:rPr lang="en-US" dirty="0"/>
                  <a:t> is </a:t>
                </a:r>
                <a14:m>
                  <m:oMath xmlns:m="http://schemas.openxmlformats.org/officeDocument/2006/math">
                    <m:r>
                      <a:rPr lang="en-US" b="1" i="1" smtClean="0">
                        <a:solidFill>
                          <a:srgbClr val="FF0000"/>
                        </a:solidFill>
                        <a:latin typeface="Cambria Math" panose="02040503050406030204" pitchFamily="18" charset="0"/>
                      </a:rPr>
                      <m:t>𝑶</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𝒏</m:t>
                    </m:r>
                    <m:func>
                      <m:funcPr>
                        <m:ctrlPr>
                          <a:rPr lang="en-US" b="1" i="1">
                            <a:solidFill>
                              <a:srgbClr val="FF0000"/>
                            </a:solidFill>
                            <a:latin typeface="Cambria Math" panose="02040503050406030204" pitchFamily="18" charset="0"/>
                          </a:rPr>
                        </m:ctrlPr>
                      </m:funcPr>
                      <m:fName>
                        <m:r>
                          <a:rPr lang="en-US" b="1" i="1">
                            <a:solidFill>
                              <a:srgbClr val="FF0000"/>
                            </a:solidFill>
                            <a:latin typeface="Cambria Math" panose="02040503050406030204" pitchFamily="18" charset="0"/>
                          </a:rPr>
                          <m:t>𝒍𝒐𝒈</m:t>
                        </m:r>
                      </m:fName>
                      <m:e>
                        <m:r>
                          <a:rPr lang="en-US" b="1" i="1">
                            <a:solidFill>
                              <a:srgbClr val="FF0000"/>
                            </a:solidFill>
                            <a:latin typeface="Cambria Math" panose="02040503050406030204" pitchFamily="18" charset="0"/>
                          </a:rPr>
                          <m:t>𝒏</m:t>
                        </m:r>
                      </m:e>
                    </m:func>
                    <m:r>
                      <a:rPr lang="en-US" b="1" i="1">
                        <a:solidFill>
                          <a:srgbClr val="FF0000"/>
                        </a:solidFill>
                        <a:latin typeface="Cambria Math" panose="02040503050406030204" pitchFamily="18" charset="0"/>
                      </a:rPr>
                      <m:t>)</m:t>
                    </m:r>
                  </m:oMath>
                </a14:m>
                <a:r>
                  <a:rPr lang="en-US" b="1" dirty="0">
                    <a:solidFill>
                      <a:srgbClr val="FF0000"/>
                    </a:solidFill>
                  </a:rPr>
                  <a:t>  </a:t>
                </a:r>
                <a:endParaRPr lang="en-US" b="1" dirty="0"/>
              </a:p>
              <a:p>
                <a:r>
                  <a:rPr lang="en-US" dirty="0"/>
                  <a:t>If the number of items to be sorted is 10,000 then </a:t>
                </a:r>
                <a14:m>
                  <m:oMath xmlns:m="http://schemas.openxmlformats.org/officeDocument/2006/math">
                    <m:sSup>
                      <m:sSupPr>
                        <m:ctrlPr>
                          <a:rPr lang="en-US" b="1" i="1">
                            <a:solidFill>
                              <a:srgbClr val="FF0000"/>
                            </a:solidFill>
                            <a:latin typeface="Cambria Math" panose="02040503050406030204" pitchFamily="18" charset="0"/>
                          </a:rPr>
                        </m:ctrlPr>
                      </m:sSupPr>
                      <m:e>
                        <m:r>
                          <a:rPr lang="en-US" b="1" i="1">
                            <a:solidFill>
                              <a:srgbClr val="FF0000"/>
                            </a:solidFill>
                            <a:latin typeface="Cambria Math" panose="02040503050406030204" pitchFamily="18" charset="0"/>
                          </a:rPr>
                          <m:t>𝒏</m:t>
                        </m:r>
                      </m:e>
                      <m:sup>
                        <m:r>
                          <a:rPr lang="en-US" b="1" i="1">
                            <a:solidFill>
                              <a:srgbClr val="FF0000"/>
                            </a:solidFill>
                            <a:latin typeface="Cambria Math" panose="02040503050406030204" pitchFamily="18" charset="0"/>
                          </a:rPr>
                          <m:t>𝟐</m:t>
                        </m:r>
                      </m:sup>
                    </m:sSup>
                  </m:oMath>
                </a14:m>
                <a:r>
                  <a:rPr lang="en-US" dirty="0"/>
                  <a:t> is 10 million whereas </a:t>
                </a:r>
                <a14:m>
                  <m:oMath xmlns:m="http://schemas.openxmlformats.org/officeDocument/2006/math">
                    <m:r>
                      <a:rPr lang="en-US" b="1" i="1" smtClean="0">
                        <a:solidFill>
                          <a:srgbClr val="FF0000"/>
                        </a:solidFill>
                        <a:latin typeface="Cambria Math" panose="02040503050406030204" pitchFamily="18" charset="0"/>
                      </a:rPr>
                      <m:t>𝒏</m:t>
                    </m:r>
                    <m:func>
                      <m:funcPr>
                        <m:ctrlPr>
                          <a:rPr lang="en-US" b="1" i="1">
                            <a:solidFill>
                              <a:srgbClr val="FF0000"/>
                            </a:solidFill>
                            <a:latin typeface="Cambria Math" panose="02040503050406030204" pitchFamily="18" charset="0"/>
                          </a:rPr>
                        </m:ctrlPr>
                      </m:funcPr>
                      <m:fName>
                        <m:r>
                          <a:rPr lang="en-US" b="1" i="1">
                            <a:solidFill>
                              <a:srgbClr val="FF0000"/>
                            </a:solidFill>
                            <a:latin typeface="Cambria Math" panose="02040503050406030204" pitchFamily="18" charset="0"/>
                          </a:rPr>
                          <m:t>𝒍𝒐𝒈</m:t>
                        </m:r>
                      </m:fName>
                      <m:e>
                        <m:r>
                          <a:rPr lang="en-US" b="1" i="1">
                            <a:solidFill>
                              <a:srgbClr val="FF0000"/>
                            </a:solidFill>
                            <a:latin typeface="Cambria Math" panose="02040503050406030204" pitchFamily="18" charset="0"/>
                          </a:rPr>
                          <m:t>𝒏</m:t>
                        </m:r>
                      </m:e>
                    </m:func>
                    <m:r>
                      <a:rPr lang="en-US" b="1" i="1">
                        <a:solidFill>
                          <a:srgbClr val="FF0000"/>
                        </a:solidFill>
                        <a:latin typeface="Cambria Math" panose="02040503050406030204" pitchFamily="18" charset="0"/>
                      </a:rPr>
                      <m:t> </m:t>
                    </m:r>
                  </m:oMath>
                </a14:m>
                <a:r>
                  <a:rPr lang="en-US" dirty="0"/>
                  <a:t>is only 40,000 </a:t>
                </a:r>
              </a:p>
              <a:p>
                <a:r>
                  <a:rPr lang="en-US" dirty="0"/>
                  <a:t>If this many items can be sorted in a second by </a:t>
                </a:r>
                <a:r>
                  <a:rPr lang="en-US" dirty="0" err="1"/>
                  <a:t>Mergesort</a:t>
                </a:r>
                <a:r>
                  <a:rPr lang="en-US" dirty="0"/>
                  <a:t>, it would take nearly an hour using insertion sort </a:t>
                </a:r>
              </a:p>
            </p:txBody>
          </p:sp>
        </mc:Choice>
        <mc:Fallback xmlns="">
          <p:sp>
            <p:nvSpPr>
              <p:cNvPr id="3" name="Content Placeholder 2">
                <a:extLst>
                  <a:ext uri="{FF2B5EF4-FFF2-40B4-BE49-F238E27FC236}">
                    <a16:creationId xmlns:a16="http://schemas.microsoft.com/office/drawing/2014/main" id="{3D184330-B203-9743-A330-DB2C45A17E96}"/>
                  </a:ext>
                </a:extLst>
              </p:cNvPr>
              <p:cNvSpPr>
                <a:spLocks noGrp="1" noRot="1" noChangeAspect="1" noMove="1" noResize="1" noEditPoints="1" noAdjustHandles="1" noChangeArrowheads="1" noChangeShapeType="1" noTextEdit="1"/>
              </p:cNvSpPr>
              <p:nvPr>
                <p:ph idx="1"/>
              </p:nvPr>
            </p:nvSpPr>
            <p:spPr>
              <a:blipFill>
                <a:blip r:embed="rId2"/>
                <a:stretch>
                  <a:fillRect l="-1171" t="-1860"/>
                </a:stretch>
              </a:blipFill>
            </p:spPr>
            <p:txBody>
              <a:bodyPr/>
              <a:lstStyle/>
              <a:p>
                <a:r>
                  <a:rPr lang="en-TW">
                    <a:noFill/>
                  </a:rPr>
                  <a:t> </a:t>
                </a:r>
              </a:p>
            </p:txBody>
          </p:sp>
        </mc:Fallback>
      </mc:AlternateContent>
      <p:sp>
        <p:nvSpPr>
          <p:cNvPr id="4" name="Slide Number Placeholder 3">
            <a:extLst>
              <a:ext uri="{FF2B5EF4-FFF2-40B4-BE49-F238E27FC236}">
                <a16:creationId xmlns:a16="http://schemas.microsoft.com/office/drawing/2014/main" id="{BB56192F-8430-FD4B-A3FD-F3A3E90B9FE2}"/>
              </a:ext>
            </a:extLst>
          </p:cNvPr>
          <p:cNvSpPr>
            <a:spLocks noGrp="1"/>
          </p:cNvSpPr>
          <p:nvPr>
            <p:ph type="sldNum" sz="quarter" idx="12"/>
          </p:nvPr>
        </p:nvSpPr>
        <p:spPr/>
        <p:txBody>
          <a:bodyPr/>
          <a:lstStyle/>
          <a:p>
            <a:fld id="{14B373FC-FF3A-C64D-BE97-055D2267A4A7}" type="slidenum">
              <a:rPr lang="en-TW" smtClean="0"/>
              <a:t>43</a:t>
            </a:fld>
            <a:endParaRPr lang="en-TW"/>
          </a:p>
        </p:txBody>
      </p:sp>
    </p:spTree>
    <p:extLst>
      <p:ext uri="{BB962C8B-B14F-4D97-AF65-F5344CB8AC3E}">
        <p14:creationId xmlns:p14="http://schemas.microsoft.com/office/powerpoint/2010/main" val="30534297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8C1FB-CEC4-EE44-A46C-7DD4A244B6FC}"/>
              </a:ext>
            </a:extLst>
          </p:cNvPr>
          <p:cNvSpPr>
            <a:spLocks noGrp="1"/>
          </p:cNvSpPr>
          <p:nvPr>
            <p:ph type="title"/>
          </p:nvPr>
        </p:nvSpPr>
        <p:spPr/>
        <p:txBody>
          <a:bodyPr>
            <a:normAutofit/>
          </a:bodyPr>
          <a:lstStyle/>
          <a:p>
            <a:r>
              <a:rPr lang="en-US" b="1" dirty="0"/>
              <a:t>Merge Sort Example </a:t>
            </a:r>
            <a:endParaRPr lang="en-TW" dirty="0"/>
          </a:p>
        </p:txBody>
      </p:sp>
      <p:sp>
        <p:nvSpPr>
          <p:cNvPr id="3" name="Content Placeholder 2">
            <a:extLst>
              <a:ext uri="{FF2B5EF4-FFF2-40B4-BE49-F238E27FC236}">
                <a16:creationId xmlns:a16="http://schemas.microsoft.com/office/drawing/2014/main" id="{030769B9-4455-1D47-A23A-A3B1AC530F7E}"/>
              </a:ext>
            </a:extLst>
          </p:cNvPr>
          <p:cNvSpPr>
            <a:spLocks noGrp="1"/>
          </p:cNvSpPr>
          <p:nvPr>
            <p:ph idx="1"/>
          </p:nvPr>
        </p:nvSpPr>
        <p:spPr/>
        <p:txBody>
          <a:bodyPr/>
          <a:lstStyle/>
          <a:p>
            <a:r>
              <a:rPr lang="en-US" dirty="0"/>
              <a:t>The idea of </a:t>
            </a:r>
            <a:r>
              <a:rPr lang="en-US" dirty="0" err="1"/>
              <a:t>mergesort</a:t>
            </a:r>
            <a:r>
              <a:rPr lang="en-US" dirty="0"/>
              <a:t> is to divide an array in half and sort each half </a:t>
            </a:r>
          </a:p>
          <a:p>
            <a:endParaRPr lang="en-US" dirty="0"/>
          </a:p>
          <a:p>
            <a:endParaRPr lang="en-US" dirty="0"/>
          </a:p>
          <a:p>
            <a:endParaRPr lang="en-US" dirty="0"/>
          </a:p>
          <a:p>
            <a:endParaRPr lang="en-US" dirty="0"/>
          </a:p>
          <a:p>
            <a:r>
              <a:rPr lang="en-US" dirty="0"/>
              <a:t>They don’t have to be the same size </a:t>
            </a:r>
          </a:p>
          <a:p>
            <a:r>
              <a:rPr lang="en-US" dirty="0"/>
              <a:t>Both halves are </a:t>
            </a:r>
            <a:r>
              <a:rPr lang="en-US" b="1" i="1" dirty="0">
                <a:solidFill>
                  <a:srgbClr val="FF0000"/>
                </a:solidFill>
              </a:rPr>
              <a:t>merged</a:t>
            </a:r>
            <a:r>
              <a:rPr lang="en-US" i="1" dirty="0"/>
              <a:t> </a:t>
            </a:r>
            <a:r>
              <a:rPr lang="en-US" dirty="0"/>
              <a:t>into a separate workspace array </a:t>
            </a:r>
          </a:p>
          <a:p>
            <a:r>
              <a:rPr lang="en-US" dirty="0"/>
              <a:t>Keeps comparing the lowest number in each of the halves before copying one into a workspace array </a:t>
            </a:r>
          </a:p>
          <a:p>
            <a:endParaRPr lang="en-TW" dirty="0"/>
          </a:p>
        </p:txBody>
      </p:sp>
      <p:sp>
        <p:nvSpPr>
          <p:cNvPr id="4" name="Slide Number Placeholder 3">
            <a:extLst>
              <a:ext uri="{FF2B5EF4-FFF2-40B4-BE49-F238E27FC236}">
                <a16:creationId xmlns:a16="http://schemas.microsoft.com/office/drawing/2014/main" id="{14037878-9574-EE4C-B593-0E2C0F295F26}"/>
              </a:ext>
            </a:extLst>
          </p:cNvPr>
          <p:cNvSpPr>
            <a:spLocks noGrp="1"/>
          </p:cNvSpPr>
          <p:nvPr>
            <p:ph type="sldNum" sz="quarter" idx="12"/>
          </p:nvPr>
        </p:nvSpPr>
        <p:spPr/>
        <p:txBody>
          <a:bodyPr/>
          <a:lstStyle/>
          <a:p>
            <a:fld id="{14B373FC-FF3A-C64D-BE97-055D2267A4A7}" type="slidenum">
              <a:rPr lang="en-TW" smtClean="0"/>
              <a:t>44</a:t>
            </a:fld>
            <a:endParaRPr lang="en-TW"/>
          </a:p>
        </p:txBody>
      </p:sp>
      <p:sp>
        <p:nvSpPr>
          <p:cNvPr id="5" name="Cube 4">
            <a:extLst>
              <a:ext uri="{FF2B5EF4-FFF2-40B4-BE49-F238E27FC236}">
                <a16:creationId xmlns:a16="http://schemas.microsoft.com/office/drawing/2014/main" id="{1ED6541D-7369-7F4C-AFEA-667626AFF2F6}"/>
              </a:ext>
            </a:extLst>
          </p:cNvPr>
          <p:cNvSpPr/>
          <p:nvPr/>
        </p:nvSpPr>
        <p:spPr>
          <a:xfrm>
            <a:off x="370616" y="2701973"/>
            <a:ext cx="741938" cy="700645"/>
          </a:xfrm>
          <a:prstGeom prst="cube">
            <a:avLst/>
          </a:prstGeom>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2800" dirty="0">
                <a:solidFill>
                  <a:schemeClr val="tx1"/>
                </a:solidFill>
              </a:rPr>
              <a:t>5</a:t>
            </a:r>
          </a:p>
        </p:txBody>
      </p:sp>
      <p:sp>
        <p:nvSpPr>
          <p:cNvPr id="6" name="Cube 5">
            <a:extLst>
              <a:ext uri="{FF2B5EF4-FFF2-40B4-BE49-F238E27FC236}">
                <a16:creationId xmlns:a16="http://schemas.microsoft.com/office/drawing/2014/main" id="{0EE15ECA-AF2A-0146-BD76-76F224503561}"/>
              </a:ext>
            </a:extLst>
          </p:cNvPr>
          <p:cNvSpPr/>
          <p:nvPr/>
        </p:nvSpPr>
        <p:spPr>
          <a:xfrm>
            <a:off x="1112554" y="2701974"/>
            <a:ext cx="741938" cy="700645"/>
          </a:xfrm>
          <a:prstGeom prst="cube">
            <a:avLst/>
          </a:prstGeom>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2800" dirty="0">
                <a:solidFill>
                  <a:schemeClr val="tx1"/>
                </a:solidFill>
              </a:rPr>
              <a:t>9</a:t>
            </a:r>
          </a:p>
        </p:txBody>
      </p:sp>
      <p:sp>
        <p:nvSpPr>
          <p:cNvPr id="7" name="Cube 6">
            <a:extLst>
              <a:ext uri="{FF2B5EF4-FFF2-40B4-BE49-F238E27FC236}">
                <a16:creationId xmlns:a16="http://schemas.microsoft.com/office/drawing/2014/main" id="{12067575-2467-A346-B7F6-C86E0789102F}"/>
              </a:ext>
            </a:extLst>
          </p:cNvPr>
          <p:cNvSpPr/>
          <p:nvPr/>
        </p:nvSpPr>
        <p:spPr>
          <a:xfrm>
            <a:off x="1854492" y="2701973"/>
            <a:ext cx="741938" cy="700645"/>
          </a:xfrm>
          <a:prstGeom prst="cube">
            <a:avLst/>
          </a:prstGeom>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2800" dirty="0">
                <a:solidFill>
                  <a:schemeClr val="tx1"/>
                </a:solidFill>
              </a:rPr>
              <a:t>10</a:t>
            </a:r>
          </a:p>
        </p:txBody>
      </p:sp>
      <p:sp>
        <p:nvSpPr>
          <p:cNvPr id="8" name="Cube 7">
            <a:extLst>
              <a:ext uri="{FF2B5EF4-FFF2-40B4-BE49-F238E27FC236}">
                <a16:creationId xmlns:a16="http://schemas.microsoft.com/office/drawing/2014/main" id="{AE8F7BC8-9B1A-374C-A3BF-8702665FE26C}"/>
              </a:ext>
            </a:extLst>
          </p:cNvPr>
          <p:cNvSpPr/>
          <p:nvPr/>
        </p:nvSpPr>
        <p:spPr>
          <a:xfrm>
            <a:off x="2596430" y="2701973"/>
            <a:ext cx="741938" cy="700645"/>
          </a:xfrm>
          <a:prstGeom prst="cube">
            <a:avLst/>
          </a:prstGeom>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2800" dirty="0">
                <a:solidFill>
                  <a:schemeClr val="tx1"/>
                </a:solidFill>
              </a:rPr>
              <a:t>12</a:t>
            </a:r>
          </a:p>
        </p:txBody>
      </p:sp>
      <p:sp>
        <p:nvSpPr>
          <p:cNvPr id="9" name="Cube 8">
            <a:extLst>
              <a:ext uri="{FF2B5EF4-FFF2-40B4-BE49-F238E27FC236}">
                <a16:creationId xmlns:a16="http://schemas.microsoft.com/office/drawing/2014/main" id="{4FD7C915-ECD2-5B4C-8937-2FBC04C10684}"/>
              </a:ext>
            </a:extLst>
          </p:cNvPr>
          <p:cNvSpPr/>
          <p:nvPr/>
        </p:nvSpPr>
        <p:spPr>
          <a:xfrm>
            <a:off x="3338368" y="2701974"/>
            <a:ext cx="741938" cy="700645"/>
          </a:xfrm>
          <a:prstGeom prst="cube">
            <a:avLst/>
          </a:prstGeom>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2800" dirty="0">
                <a:solidFill>
                  <a:schemeClr val="tx1"/>
                </a:solidFill>
              </a:rPr>
              <a:t>17</a:t>
            </a:r>
          </a:p>
        </p:txBody>
      </p:sp>
      <p:sp>
        <p:nvSpPr>
          <p:cNvPr id="10" name="Cube 9">
            <a:extLst>
              <a:ext uri="{FF2B5EF4-FFF2-40B4-BE49-F238E27FC236}">
                <a16:creationId xmlns:a16="http://schemas.microsoft.com/office/drawing/2014/main" id="{40BE867A-DA12-BB40-AE22-842BBB639698}"/>
              </a:ext>
            </a:extLst>
          </p:cNvPr>
          <p:cNvSpPr/>
          <p:nvPr/>
        </p:nvSpPr>
        <p:spPr>
          <a:xfrm>
            <a:off x="5003803" y="2701973"/>
            <a:ext cx="741938" cy="700645"/>
          </a:xfrm>
          <a:prstGeom prst="cube">
            <a:avLst/>
          </a:prstGeom>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2800" dirty="0">
                <a:solidFill>
                  <a:schemeClr val="tx1"/>
                </a:solidFill>
              </a:rPr>
              <a:t>1</a:t>
            </a:r>
          </a:p>
        </p:txBody>
      </p:sp>
      <p:sp>
        <p:nvSpPr>
          <p:cNvPr id="11" name="Cube 10">
            <a:extLst>
              <a:ext uri="{FF2B5EF4-FFF2-40B4-BE49-F238E27FC236}">
                <a16:creationId xmlns:a16="http://schemas.microsoft.com/office/drawing/2014/main" id="{744AADFA-8A06-4D48-9230-1C4FAD8D555D}"/>
              </a:ext>
            </a:extLst>
          </p:cNvPr>
          <p:cNvSpPr/>
          <p:nvPr/>
        </p:nvSpPr>
        <p:spPr>
          <a:xfrm>
            <a:off x="5758509" y="2701973"/>
            <a:ext cx="741938" cy="700645"/>
          </a:xfrm>
          <a:prstGeom prst="cube">
            <a:avLst/>
          </a:prstGeom>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2800" dirty="0">
                <a:solidFill>
                  <a:schemeClr val="tx1"/>
                </a:solidFill>
              </a:rPr>
              <a:t>8</a:t>
            </a:r>
          </a:p>
        </p:txBody>
      </p:sp>
      <p:sp>
        <p:nvSpPr>
          <p:cNvPr id="12" name="Cube 11">
            <a:extLst>
              <a:ext uri="{FF2B5EF4-FFF2-40B4-BE49-F238E27FC236}">
                <a16:creationId xmlns:a16="http://schemas.microsoft.com/office/drawing/2014/main" id="{F348894D-FE17-B648-A190-4A2E7A371805}"/>
              </a:ext>
            </a:extLst>
          </p:cNvPr>
          <p:cNvSpPr/>
          <p:nvPr/>
        </p:nvSpPr>
        <p:spPr>
          <a:xfrm>
            <a:off x="6500447" y="2701974"/>
            <a:ext cx="741938" cy="700645"/>
          </a:xfrm>
          <a:prstGeom prst="cube">
            <a:avLst/>
          </a:prstGeom>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2800" dirty="0">
                <a:solidFill>
                  <a:schemeClr val="tx1"/>
                </a:solidFill>
              </a:rPr>
              <a:t>10</a:t>
            </a:r>
          </a:p>
        </p:txBody>
      </p:sp>
      <p:sp>
        <p:nvSpPr>
          <p:cNvPr id="13" name="Cube 12">
            <a:extLst>
              <a:ext uri="{FF2B5EF4-FFF2-40B4-BE49-F238E27FC236}">
                <a16:creationId xmlns:a16="http://schemas.microsoft.com/office/drawing/2014/main" id="{16C819ED-DE41-5147-8A5A-88832BD587E3}"/>
              </a:ext>
            </a:extLst>
          </p:cNvPr>
          <p:cNvSpPr/>
          <p:nvPr/>
        </p:nvSpPr>
        <p:spPr>
          <a:xfrm>
            <a:off x="7242385" y="2701973"/>
            <a:ext cx="741938" cy="700645"/>
          </a:xfrm>
          <a:prstGeom prst="cube">
            <a:avLst/>
          </a:prstGeom>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2800" dirty="0">
                <a:solidFill>
                  <a:schemeClr val="tx1"/>
                </a:solidFill>
              </a:rPr>
              <a:t>20</a:t>
            </a:r>
          </a:p>
        </p:txBody>
      </p:sp>
      <p:sp>
        <p:nvSpPr>
          <p:cNvPr id="14" name="Cube 13">
            <a:extLst>
              <a:ext uri="{FF2B5EF4-FFF2-40B4-BE49-F238E27FC236}">
                <a16:creationId xmlns:a16="http://schemas.microsoft.com/office/drawing/2014/main" id="{3F9EC6D5-E34A-5343-A541-19A81B264648}"/>
              </a:ext>
            </a:extLst>
          </p:cNvPr>
          <p:cNvSpPr/>
          <p:nvPr/>
        </p:nvSpPr>
        <p:spPr>
          <a:xfrm>
            <a:off x="7997091" y="2701973"/>
            <a:ext cx="741938" cy="700645"/>
          </a:xfrm>
          <a:prstGeom prst="cube">
            <a:avLst/>
          </a:prstGeom>
          <a:ln w="127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2800" dirty="0">
                <a:solidFill>
                  <a:schemeClr val="tx1"/>
                </a:solidFill>
              </a:rPr>
              <a:t>32</a:t>
            </a:r>
          </a:p>
        </p:txBody>
      </p:sp>
    </p:spTree>
    <p:extLst>
      <p:ext uri="{BB962C8B-B14F-4D97-AF65-F5344CB8AC3E}">
        <p14:creationId xmlns:p14="http://schemas.microsoft.com/office/powerpoint/2010/main" val="2663590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A408A-5CA0-8045-8E1C-9404C98E7631}"/>
              </a:ext>
            </a:extLst>
          </p:cNvPr>
          <p:cNvSpPr>
            <a:spLocks noGrp="1"/>
          </p:cNvSpPr>
          <p:nvPr>
            <p:ph type="title"/>
          </p:nvPr>
        </p:nvSpPr>
        <p:spPr/>
        <p:txBody>
          <a:bodyPr>
            <a:normAutofit/>
          </a:bodyPr>
          <a:lstStyle/>
          <a:p>
            <a:r>
              <a:rPr lang="en-US" b="1" dirty="0"/>
              <a:t>Merge Sort Example </a:t>
            </a:r>
            <a:endParaRPr lang="en-TW" dirty="0"/>
          </a:p>
        </p:txBody>
      </p:sp>
      <p:sp>
        <p:nvSpPr>
          <p:cNvPr id="3" name="Content Placeholder 2">
            <a:extLst>
              <a:ext uri="{FF2B5EF4-FFF2-40B4-BE49-F238E27FC236}">
                <a16:creationId xmlns:a16="http://schemas.microsoft.com/office/drawing/2014/main" id="{2F630BF9-6826-554F-B496-6CFFD719C2C0}"/>
              </a:ext>
            </a:extLst>
          </p:cNvPr>
          <p:cNvSpPr>
            <a:spLocks noGrp="1"/>
          </p:cNvSpPr>
          <p:nvPr>
            <p:ph idx="1"/>
          </p:nvPr>
        </p:nvSpPr>
        <p:spPr/>
        <p:txBody>
          <a:bodyPr/>
          <a:lstStyle/>
          <a:p>
            <a:r>
              <a:rPr lang="en-US" dirty="0"/>
              <a:t>Merge the two sorted arrays into a single sorted array </a:t>
            </a:r>
          </a:p>
        </p:txBody>
      </p:sp>
      <p:sp>
        <p:nvSpPr>
          <p:cNvPr id="4" name="Slide Number Placeholder 3">
            <a:extLst>
              <a:ext uri="{FF2B5EF4-FFF2-40B4-BE49-F238E27FC236}">
                <a16:creationId xmlns:a16="http://schemas.microsoft.com/office/drawing/2014/main" id="{40FAE941-F61A-D445-BB1D-6008CD01D5C4}"/>
              </a:ext>
            </a:extLst>
          </p:cNvPr>
          <p:cNvSpPr>
            <a:spLocks noGrp="1"/>
          </p:cNvSpPr>
          <p:nvPr>
            <p:ph type="sldNum" sz="quarter" idx="12"/>
          </p:nvPr>
        </p:nvSpPr>
        <p:spPr/>
        <p:txBody>
          <a:bodyPr/>
          <a:lstStyle/>
          <a:p>
            <a:fld id="{14B373FC-FF3A-C64D-BE97-055D2267A4A7}" type="slidenum">
              <a:rPr lang="en-TW" smtClean="0"/>
              <a:t>45</a:t>
            </a:fld>
            <a:endParaRPr lang="en-TW"/>
          </a:p>
        </p:txBody>
      </p:sp>
      <p:graphicFrame>
        <p:nvGraphicFramePr>
          <p:cNvPr id="5" name="Table 5">
            <a:extLst>
              <a:ext uri="{FF2B5EF4-FFF2-40B4-BE49-F238E27FC236}">
                <a16:creationId xmlns:a16="http://schemas.microsoft.com/office/drawing/2014/main" id="{14ADBFC8-6165-6B48-A3D0-A4F85B510D71}"/>
              </a:ext>
            </a:extLst>
          </p:cNvPr>
          <p:cNvGraphicFramePr>
            <a:graphicFrameLocks noGrp="1"/>
          </p:cNvGraphicFramePr>
          <p:nvPr>
            <p:extLst>
              <p:ext uri="{D42A27DB-BD31-4B8C-83A1-F6EECF244321}">
                <p14:modId xmlns:p14="http://schemas.microsoft.com/office/powerpoint/2010/main" val="2890071177"/>
              </p:ext>
            </p:extLst>
          </p:nvPr>
        </p:nvGraphicFramePr>
        <p:xfrm>
          <a:off x="69403" y="2552699"/>
          <a:ext cx="4567750" cy="3708400"/>
        </p:xfrm>
        <a:graphic>
          <a:graphicData uri="http://schemas.openxmlformats.org/drawingml/2006/table">
            <a:tbl>
              <a:tblPr firstRow="1" bandRow="1">
                <a:tableStyleId>{5940675A-B579-460E-94D1-54222C63F5DA}</a:tableStyleId>
              </a:tblPr>
              <a:tblGrid>
                <a:gridCol w="415250">
                  <a:extLst>
                    <a:ext uri="{9D8B030D-6E8A-4147-A177-3AD203B41FA5}">
                      <a16:colId xmlns:a16="http://schemas.microsoft.com/office/drawing/2014/main" val="681982671"/>
                    </a:ext>
                  </a:extLst>
                </a:gridCol>
                <a:gridCol w="415250">
                  <a:extLst>
                    <a:ext uri="{9D8B030D-6E8A-4147-A177-3AD203B41FA5}">
                      <a16:colId xmlns:a16="http://schemas.microsoft.com/office/drawing/2014/main" val="3536634673"/>
                    </a:ext>
                  </a:extLst>
                </a:gridCol>
                <a:gridCol w="415250">
                  <a:extLst>
                    <a:ext uri="{9D8B030D-6E8A-4147-A177-3AD203B41FA5}">
                      <a16:colId xmlns:a16="http://schemas.microsoft.com/office/drawing/2014/main" val="1420782018"/>
                    </a:ext>
                  </a:extLst>
                </a:gridCol>
                <a:gridCol w="415250">
                  <a:extLst>
                    <a:ext uri="{9D8B030D-6E8A-4147-A177-3AD203B41FA5}">
                      <a16:colId xmlns:a16="http://schemas.microsoft.com/office/drawing/2014/main" val="2451533452"/>
                    </a:ext>
                  </a:extLst>
                </a:gridCol>
                <a:gridCol w="415250">
                  <a:extLst>
                    <a:ext uri="{9D8B030D-6E8A-4147-A177-3AD203B41FA5}">
                      <a16:colId xmlns:a16="http://schemas.microsoft.com/office/drawing/2014/main" val="2606837242"/>
                    </a:ext>
                  </a:extLst>
                </a:gridCol>
                <a:gridCol w="415250">
                  <a:extLst>
                    <a:ext uri="{9D8B030D-6E8A-4147-A177-3AD203B41FA5}">
                      <a16:colId xmlns:a16="http://schemas.microsoft.com/office/drawing/2014/main" val="1168849901"/>
                    </a:ext>
                  </a:extLst>
                </a:gridCol>
                <a:gridCol w="415250">
                  <a:extLst>
                    <a:ext uri="{9D8B030D-6E8A-4147-A177-3AD203B41FA5}">
                      <a16:colId xmlns:a16="http://schemas.microsoft.com/office/drawing/2014/main" val="1241755259"/>
                    </a:ext>
                  </a:extLst>
                </a:gridCol>
                <a:gridCol w="415250">
                  <a:extLst>
                    <a:ext uri="{9D8B030D-6E8A-4147-A177-3AD203B41FA5}">
                      <a16:colId xmlns:a16="http://schemas.microsoft.com/office/drawing/2014/main" val="3974663916"/>
                    </a:ext>
                  </a:extLst>
                </a:gridCol>
                <a:gridCol w="415250">
                  <a:extLst>
                    <a:ext uri="{9D8B030D-6E8A-4147-A177-3AD203B41FA5}">
                      <a16:colId xmlns:a16="http://schemas.microsoft.com/office/drawing/2014/main" val="526168226"/>
                    </a:ext>
                  </a:extLst>
                </a:gridCol>
                <a:gridCol w="415250">
                  <a:extLst>
                    <a:ext uri="{9D8B030D-6E8A-4147-A177-3AD203B41FA5}">
                      <a16:colId xmlns:a16="http://schemas.microsoft.com/office/drawing/2014/main" val="2692673992"/>
                    </a:ext>
                  </a:extLst>
                </a:gridCol>
                <a:gridCol w="415250">
                  <a:extLst>
                    <a:ext uri="{9D8B030D-6E8A-4147-A177-3AD203B41FA5}">
                      <a16:colId xmlns:a16="http://schemas.microsoft.com/office/drawing/2014/main" val="1908942971"/>
                    </a:ext>
                  </a:extLst>
                </a:gridCol>
              </a:tblGrid>
              <a:tr h="370840">
                <a:tc>
                  <a:txBody>
                    <a:bodyPr/>
                    <a:lstStyle/>
                    <a:p>
                      <a:pPr algn="ctr"/>
                      <a:r>
                        <a:rPr lang="en-TW" sz="18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TW"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TW" sz="1800" b="1" i="1" dirty="0">
                          <a:solidFill>
                            <a:srgbClr val="FF0000"/>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37715583"/>
                  </a:ext>
                </a:extLst>
              </a:tr>
              <a:tr h="370840">
                <a:tc>
                  <a:txBody>
                    <a:bodyPr/>
                    <a:lstStyle/>
                    <a:p>
                      <a:pPr algn="ctr"/>
                      <a:r>
                        <a:rPr lang="en-TW" sz="1800" b="1" i="1" dirty="0">
                          <a:solidFill>
                            <a:srgbClr val="FF0000"/>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TW"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23372491"/>
                  </a:ext>
                </a:extLst>
              </a:tr>
              <a:tr h="370840">
                <a:tc>
                  <a:txBody>
                    <a:bodyPr/>
                    <a:lstStyle/>
                    <a:p>
                      <a:pPr algn="ctr"/>
                      <a:r>
                        <a:rPr lang="en-TW" sz="1800" dirty="0">
                          <a:solidFill>
                            <a:schemeClr val="accent2">
                              <a:lumMod val="75000"/>
                            </a:schemeClr>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b="0" dirty="0">
                          <a:solidFill>
                            <a:schemeClr val="tx1"/>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TW"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b="1" i="1" dirty="0">
                          <a:solidFill>
                            <a:srgbClr val="FF0000"/>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9920588"/>
                  </a:ext>
                </a:extLst>
              </a:tr>
              <a:tr h="370840">
                <a:tc>
                  <a:txBody>
                    <a:bodyPr/>
                    <a:lstStyle/>
                    <a:p>
                      <a:pPr algn="ctr"/>
                      <a:r>
                        <a:rPr lang="en-TW" sz="1800" dirty="0">
                          <a:solidFill>
                            <a:schemeClr val="accent2">
                              <a:lumMod val="75000"/>
                            </a:schemeClr>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b="1" i="1" dirty="0">
                          <a:solidFill>
                            <a:srgbClr val="FF0000"/>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TW"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0187563"/>
                  </a:ext>
                </a:extLst>
              </a:tr>
              <a:tr h="370840">
                <a:tc>
                  <a:txBody>
                    <a:bodyPr/>
                    <a:lstStyle/>
                    <a:p>
                      <a:pPr algn="ctr"/>
                      <a:r>
                        <a:rPr lang="en-TW" sz="1800" dirty="0">
                          <a:solidFill>
                            <a:schemeClr val="accent2">
                              <a:lumMod val="75000"/>
                            </a:schemeClr>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b="1" i="1" dirty="0">
                          <a:solidFill>
                            <a:srgbClr val="FF0000"/>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TW"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174877"/>
                  </a:ext>
                </a:extLst>
              </a:tr>
              <a:tr h="370840">
                <a:tc>
                  <a:txBody>
                    <a:bodyPr/>
                    <a:lstStyle/>
                    <a:p>
                      <a:pPr algn="ctr"/>
                      <a:r>
                        <a:rPr lang="en-TW" sz="1800" dirty="0">
                          <a:solidFill>
                            <a:schemeClr val="accent2">
                              <a:lumMod val="75000"/>
                            </a:schemeClr>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TW"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b="1" i="1" dirty="0">
                          <a:solidFill>
                            <a:srgbClr val="FF0000"/>
                          </a:solidFill>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822505"/>
                  </a:ext>
                </a:extLst>
              </a:tr>
              <a:tr h="370840">
                <a:tc>
                  <a:txBody>
                    <a:bodyPr/>
                    <a:lstStyle/>
                    <a:p>
                      <a:pPr algn="ctr"/>
                      <a:r>
                        <a:rPr lang="en-TW" sz="1800" dirty="0">
                          <a:solidFill>
                            <a:schemeClr val="accent2">
                              <a:lumMod val="75000"/>
                            </a:schemeClr>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b="1" i="1" dirty="0">
                          <a:solidFill>
                            <a:srgbClr val="FF0000"/>
                          </a:solidFill>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TW"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1383564"/>
                  </a:ext>
                </a:extLst>
              </a:tr>
              <a:tr h="370840">
                <a:tc>
                  <a:txBody>
                    <a:bodyPr/>
                    <a:lstStyle/>
                    <a:p>
                      <a:pPr algn="ctr"/>
                      <a:r>
                        <a:rPr lang="en-TW" sz="1800" dirty="0">
                          <a:solidFill>
                            <a:schemeClr val="accent2">
                              <a:lumMod val="75000"/>
                            </a:schemeClr>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b="1" i="1" dirty="0">
                          <a:solidFill>
                            <a:srgbClr val="FF0000"/>
                          </a:solidFill>
                        </a:rPr>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TW"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9771068"/>
                  </a:ext>
                </a:extLst>
              </a:tr>
              <a:tr h="370840">
                <a:tc>
                  <a:txBody>
                    <a:bodyPr/>
                    <a:lstStyle/>
                    <a:p>
                      <a:pPr algn="ctr"/>
                      <a:r>
                        <a:rPr lang="en-TW" sz="1800" dirty="0">
                          <a:solidFill>
                            <a:schemeClr val="accent2">
                              <a:lumMod val="75000"/>
                            </a:schemeClr>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TW"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b="1" i="1" dirty="0">
                          <a:solidFill>
                            <a:srgbClr val="FF0000"/>
                          </a:solidFill>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2511877"/>
                  </a:ext>
                </a:extLst>
              </a:tr>
              <a:tr h="370840">
                <a:tc>
                  <a:txBody>
                    <a:bodyPr/>
                    <a:lstStyle/>
                    <a:p>
                      <a:pPr algn="ctr"/>
                      <a:r>
                        <a:rPr lang="en-TW" sz="1800" dirty="0">
                          <a:solidFill>
                            <a:schemeClr val="accent2">
                              <a:lumMod val="75000"/>
                            </a:schemeClr>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TW"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dirty="0">
                          <a:solidFill>
                            <a:schemeClr val="accent2">
                              <a:lumMod val="75000"/>
                            </a:schemeClr>
                          </a:solidFill>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TW" sz="1800" b="1" i="1" dirty="0">
                          <a:solidFill>
                            <a:srgbClr val="FF0000"/>
                          </a:solidFill>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39519371"/>
                  </a:ext>
                </a:extLst>
              </a:tr>
            </a:tbl>
          </a:graphicData>
        </a:graphic>
      </p:graphicFrame>
      <p:graphicFrame>
        <p:nvGraphicFramePr>
          <p:cNvPr id="7" name="Table 5">
            <a:extLst>
              <a:ext uri="{FF2B5EF4-FFF2-40B4-BE49-F238E27FC236}">
                <a16:creationId xmlns:a16="http://schemas.microsoft.com/office/drawing/2014/main" id="{E5B0AB8C-05DC-344F-9F61-1A7CE1E6A5B6}"/>
              </a:ext>
            </a:extLst>
          </p:cNvPr>
          <p:cNvGraphicFramePr>
            <a:graphicFrameLocks noGrp="1"/>
          </p:cNvGraphicFramePr>
          <p:nvPr>
            <p:extLst>
              <p:ext uri="{D42A27DB-BD31-4B8C-83A1-F6EECF244321}">
                <p14:modId xmlns:p14="http://schemas.microsoft.com/office/powerpoint/2010/main" val="2063113966"/>
              </p:ext>
            </p:extLst>
          </p:nvPr>
        </p:nvGraphicFramePr>
        <p:xfrm>
          <a:off x="4865026" y="2552699"/>
          <a:ext cx="4152500" cy="3708400"/>
        </p:xfrm>
        <a:graphic>
          <a:graphicData uri="http://schemas.openxmlformats.org/drawingml/2006/table">
            <a:tbl>
              <a:tblPr firstRow="1" bandRow="1">
                <a:tableStyleId>{5940675A-B579-460E-94D1-54222C63F5DA}</a:tableStyleId>
              </a:tblPr>
              <a:tblGrid>
                <a:gridCol w="415250">
                  <a:extLst>
                    <a:ext uri="{9D8B030D-6E8A-4147-A177-3AD203B41FA5}">
                      <a16:colId xmlns:a16="http://schemas.microsoft.com/office/drawing/2014/main" val="681982671"/>
                    </a:ext>
                  </a:extLst>
                </a:gridCol>
                <a:gridCol w="415250">
                  <a:extLst>
                    <a:ext uri="{9D8B030D-6E8A-4147-A177-3AD203B41FA5}">
                      <a16:colId xmlns:a16="http://schemas.microsoft.com/office/drawing/2014/main" val="3536634673"/>
                    </a:ext>
                  </a:extLst>
                </a:gridCol>
                <a:gridCol w="415250">
                  <a:extLst>
                    <a:ext uri="{9D8B030D-6E8A-4147-A177-3AD203B41FA5}">
                      <a16:colId xmlns:a16="http://schemas.microsoft.com/office/drawing/2014/main" val="1420782018"/>
                    </a:ext>
                  </a:extLst>
                </a:gridCol>
                <a:gridCol w="415250">
                  <a:extLst>
                    <a:ext uri="{9D8B030D-6E8A-4147-A177-3AD203B41FA5}">
                      <a16:colId xmlns:a16="http://schemas.microsoft.com/office/drawing/2014/main" val="2451533452"/>
                    </a:ext>
                  </a:extLst>
                </a:gridCol>
                <a:gridCol w="415250">
                  <a:extLst>
                    <a:ext uri="{9D8B030D-6E8A-4147-A177-3AD203B41FA5}">
                      <a16:colId xmlns:a16="http://schemas.microsoft.com/office/drawing/2014/main" val="2606837242"/>
                    </a:ext>
                  </a:extLst>
                </a:gridCol>
                <a:gridCol w="415250">
                  <a:extLst>
                    <a:ext uri="{9D8B030D-6E8A-4147-A177-3AD203B41FA5}">
                      <a16:colId xmlns:a16="http://schemas.microsoft.com/office/drawing/2014/main" val="1168849901"/>
                    </a:ext>
                  </a:extLst>
                </a:gridCol>
                <a:gridCol w="415250">
                  <a:extLst>
                    <a:ext uri="{9D8B030D-6E8A-4147-A177-3AD203B41FA5}">
                      <a16:colId xmlns:a16="http://schemas.microsoft.com/office/drawing/2014/main" val="1241755259"/>
                    </a:ext>
                  </a:extLst>
                </a:gridCol>
                <a:gridCol w="415250">
                  <a:extLst>
                    <a:ext uri="{9D8B030D-6E8A-4147-A177-3AD203B41FA5}">
                      <a16:colId xmlns:a16="http://schemas.microsoft.com/office/drawing/2014/main" val="3974663916"/>
                    </a:ext>
                  </a:extLst>
                </a:gridCol>
                <a:gridCol w="415250">
                  <a:extLst>
                    <a:ext uri="{9D8B030D-6E8A-4147-A177-3AD203B41FA5}">
                      <a16:colId xmlns:a16="http://schemas.microsoft.com/office/drawing/2014/main" val="526168226"/>
                    </a:ext>
                  </a:extLst>
                </a:gridCol>
                <a:gridCol w="415250">
                  <a:extLst>
                    <a:ext uri="{9D8B030D-6E8A-4147-A177-3AD203B41FA5}">
                      <a16:colId xmlns:a16="http://schemas.microsoft.com/office/drawing/2014/main" val="2692673992"/>
                    </a:ext>
                  </a:extLst>
                </a:gridCol>
              </a:tblGrid>
              <a:tr h="370840">
                <a:tc>
                  <a:txBody>
                    <a:bodyPr/>
                    <a:lstStyle/>
                    <a:p>
                      <a:pPr algn="ctr"/>
                      <a:r>
                        <a:rPr lang="en-TW" sz="1800" b="1" dirty="0">
                          <a:solidFill>
                            <a:srgbClr val="FF0000"/>
                          </a:solidFill>
                        </a:rPr>
                        <a:t>1</a:t>
                      </a:r>
                    </a:p>
                  </a:txBody>
                  <a:tcPr anchor="ctr">
                    <a:solidFill>
                      <a:schemeClr val="accent2">
                        <a:lumMod val="40000"/>
                        <a:lumOff val="6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extLst>
                  <a:ext uri="{0D108BD9-81ED-4DB2-BD59-A6C34878D82A}">
                    <a16:rowId xmlns:a16="http://schemas.microsoft.com/office/drawing/2014/main" val="3737715583"/>
                  </a:ext>
                </a:extLst>
              </a:tr>
              <a:tr h="370840">
                <a:tc>
                  <a:txBody>
                    <a:bodyPr/>
                    <a:lstStyle/>
                    <a:p>
                      <a:pPr algn="ctr"/>
                      <a:r>
                        <a:rPr lang="en-TW" sz="1800" dirty="0"/>
                        <a:t>1</a:t>
                      </a:r>
                    </a:p>
                  </a:txBody>
                  <a:tcPr anchor="ctr">
                    <a:solidFill>
                      <a:schemeClr val="accent2">
                        <a:lumMod val="40000"/>
                        <a:lumOff val="60000"/>
                      </a:schemeClr>
                    </a:solidFill>
                  </a:tcPr>
                </a:tc>
                <a:tc>
                  <a:txBody>
                    <a:bodyPr/>
                    <a:lstStyle/>
                    <a:p>
                      <a:pPr algn="ctr"/>
                      <a:r>
                        <a:rPr lang="en-TW" sz="1800" b="1" dirty="0">
                          <a:solidFill>
                            <a:srgbClr val="FF0000"/>
                          </a:solidFill>
                        </a:rPr>
                        <a:t>5</a:t>
                      </a:r>
                    </a:p>
                  </a:txBody>
                  <a:tcPr anchor="ctr">
                    <a:solidFill>
                      <a:schemeClr val="accent2">
                        <a:lumMod val="40000"/>
                        <a:lumOff val="6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extLst>
                  <a:ext uri="{0D108BD9-81ED-4DB2-BD59-A6C34878D82A}">
                    <a16:rowId xmlns:a16="http://schemas.microsoft.com/office/drawing/2014/main" val="1823372491"/>
                  </a:ext>
                </a:extLst>
              </a:tr>
              <a:tr h="370840">
                <a:tc>
                  <a:txBody>
                    <a:bodyPr/>
                    <a:lstStyle/>
                    <a:p>
                      <a:pPr algn="ctr"/>
                      <a:r>
                        <a:rPr lang="en-TW" sz="1800" dirty="0"/>
                        <a:t>1</a:t>
                      </a:r>
                    </a:p>
                  </a:txBody>
                  <a:tcPr anchor="ctr">
                    <a:solidFill>
                      <a:schemeClr val="accent2">
                        <a:lumMod val="40000"/>
                        <a:lumOff val="60000"/>
                      </a:schemeClr>
                    </a:solidFill>
                  </a:tcPr>
                </a:tc>
                <a:tc>
                  <a:txBody>
                    <a:bodyPr/>
                    <a:lstStyle/>
                    <a:p>
                      <a:pPr algn="ctr"/>
                      <a:r>
                        <a:rPr lang="en-TW" sz="1800" dirty="0"/>
                        <a:t>5</a:t>
                      </a:r>
                    </a:p>
                  </a:txBody>
                  <a:tcPr anchor="ctr">
                    <a:solidFill>
                      <a:schemeClr val="accent2">
                        <a:lumMod val="40000"/>
                        <a:lumOff val="60000"/>
                      </a:schemeClr>
                    </a:solidFill>
                  </a:tcPr>
                </a:tc>
                <a:tc>
                  <a:txBody>
                    <a:bodyPr/>
                    <a:lstStyle/>
                    <a:p>
                      <a:pPr algn="ctr"/>
                      <a:r>
                        <a:rPr lang="en-TW" sz="1800" b="1" dirty="0">
                          <a:solidFill>
                            <a:srgbClr val="FF0000"/>
                          </a:solidFill>
                        </a:rPr>
                        <a:t>8</a:t>
                      </a:r>
                    </a:p>
                  </a:txBody>
                  <a:tcPr anchor="ctr">
                    <a:solidFill>
                      <a:schemeClr val="accent2">
                        <a:lumMod val="40000"/>
                        <a:lumOff val="6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extLst>
                  <a:ext uri="{0D108BD9-81ED-4DB2-BD59-A6C34878D82A}">
                    <a16:rowId xmlns:a16="http://schemas.microsoft.com/office/drawing/2014/main" val="1359920588"/>
                  </a:ext>
                </a:extLst>
              </a:tr>
              <a:tr h="370840">
                <a:tc>
                  <a:txBody>
                    <a:bodyPr/>
                    <a:lstStyle/>
                    <a:p>
                      <a:pPr algn="ctr"/>
                      <a:r>
                        <a:rPr lang="en-TW" sz="1800" dirty="0"/>
                        <a:t>1</a:t>
                      </a:r>
                    </a:p>
                  </a:txBody>
                  <a:tcPr anchor="ctr">
                    <a:solidFill>
                      <a:schemeClr val="accent2">
                        <a:lumMod val="40000"/>
                        <a:lumOff val="60000"/>
                      </a:schemeClr>
                    </a:solidFill>
                  </a:tcPr>
                </a:tc>
                <a:tc>
                  <a:txBody>
                    <a:bodyPr/>
                    <a:lstStyle/>
                    <a:p>
                      <a:pPr algn="ctr"/>
                      <a:r>
                        <a:rPr lang="en-TW" sz="1800" dirty="0"/>
                        <a:t>5</a:t>
                      </a:r>
                    </a:p>
                  </a:txBody>
                  <a:tcPr anchor="ctr">
                    <a:solidFill>
                      <a:schemeClr val="accent2">
                        <a:lumMod val="40000"/>
                        <a:lumOff val="60000"/>
                      </a:schemeClr>
                    </a:solidFill>
                  </a:tcPr>
                </a:tc>
                <a:tc>
                  <a:txBody>
                    <a:bodyPr/>
                    <a:lstStyle/>
                    <a:p>
                      <a:pPr algn="ctr"/>
                      <a:r>
                        <a:rPr lang="en-TW" sz="1800" dirty="0"/>
                        <a:t>8</a:t>
                      </a:r>
                    </a:p>
                  </a:txBody>
                  <a:tcPr anchor="ctr">
                    <a:solidFill>
                      <a:schemeClr val="accent2">
                        <a:lumMod val="40000"/>
                        <a:lumOff val="60000"/>
                      </a:schemeClr>
                    </a:solidFill>
                  </a:tcPr>
                </a:tc>
                <a:tc>
                  <a:txBody>
                    <a:bodyPr/>
                    <a:lstStyle/>
                    <a:p>
                      <a:pPr algn="ctr"/>
                      <a:r>
                        <a:rPr lang="en-TW" sz="1800" b="1" dirty="0">
                          <a:solidFill>
                            <a:srgbClr val="FF0000"/>
                          </a:solidFill>
                        </a:rPr>
                        <a:t>9</a:t>
                      </a:r>
                    </a:p>
                  </a:txBody>
                  <a:tcPr anchor="ctr">
                    <a:solidFill>
                      <a:schemeClr val="accent2">
                        <a:lumMod val="40000"/>
                        <a:lumOff val="6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extLst>
                  <a:ext uri="{0D108BD9-81ED-4DB2-BD59-A6C34878D82A}">
                    <a16:rowId xmlns:a16="http://schemas.microsoft.com/office/drawing/2014/main" val="3640187563"/>
                  </a:ext>
                </a:extLst>
              </a:tr>
              <a:tr h="370840">
                <a:tc>
                  <a:txBody>
                    <a:bodyPr/>
                    <a:lstStyle/>
                    <a:p>
                      <a:pPr algn="ctr"/>
                      <a:r>
                        <a:rPr lang="en-TW" sz="1800" dirty="0"/>
                        <a:t>1</a:t>
                      </a:r>
                    </a:p>
                  </a:txBody>
                  <a:tcPr anchor="ctr">
                    <a:solidFill>
                      <a:schemeClr val="accent2">
                        <a:lumMod val="40000"/>
                        <a:lumOff val="60000"/>
                      </a:schemeClr>
                    </a:solidFill>
                  </a:tcPr>
                </a:tc>
                <a:tc>
                  <a:txBody>
                    <a:bodyPr/>
                    <a:lstStyle/>
                    <a:p>
                      <a:pPr algn="ctr"/>
                      <a:r>
                        <a:rPr lang="en-TW" sz="1800" dirty="0"/>
                        <a:t>5</a:t>
                      </a:r>
                    </a:p>
                  </a:txBody>
                  <a:tcPr anchor="ctr">
                    <a:solidFill>
                      <a:schemeClr val="accent2">
                        <a:lumMod val="40000"/>
                        <a:lumOff val="60000"/>
                      </a:schemeClr>
                    </a:solidFill>
                  </a:tcPr>
                </a:tc>
                <a:tc>
                  <a:txBody>
                    <a:bodyPr/>
                    <a:lstStyle/>
                    <a:p>
                      <a:pPr algn="ctr"/>
                      <a:r>
                        <a:rPr lang="en-TW" sz="1800" dirty="0"/>
                        <a:t>8</a:t>
                      </a:r>
                    </a:p>
                  </a:txBody>
                  <a:tcPr anchor="ctr">
                    <a:solidFill>
                      <a:schemeClr val="accent2">
                        <a:lumMod val="40000"/>
                        <a:lumOff val="60000"/>
                      </a:schemeClr>
                    </a:solidFill>
                  </a:tcPr>
                </a:tc>
                <a:tc>
                  <a:txBody>
                    <a:bodyPr/>
                    <a:lstStyle/>
                    <a:p>
                      <a:pPr algn="ctr"/>
                      <a:r>
                        <a:rPr lang="en-TW" sz="1800" dirty="0"/>
                        <a:t>9</a:t>
                      </a:r>
                    </a:p>
                  </a:txBody>
                  <a:tcPr anchor="ctr">
                    <a:solidFill>
                      <a:schemeClr val="accent2">
                        <a:lumMod val="40000"/>
                        <a:lumOff val="60000"/>
                      </a:schemeClr>
                    </a:solidFill>
                  </a:tcPr>
                </a:tc>
                <a:tc>
                  <a:txBody>
                    <a:bodyPr/>
                    <a:lstStyle/>
                    <a:p>
                      <a:pPr algn="ctr"/>
                      <a:r>
                        <a:rPr lang="en-TW" sz="1800" b="1" dirty="0">
                          <a:solidFill>
                            <a:srgbClr val="FF0000"/>
                          </a:solidFill>
                        </a:rPr>
                        <a:t>10</a:t>
                      </a:r>
                    </a:p>
                  </a:txBody>
                  <a:tcPr anchor="ctr">
                    <a:solidFill>
                      <a:schemeClr val="accent2">
                        <a:lumMod val="40000"/>
                        <a:lumOff val="6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extLst>
                  <a:ext uri="{0D108BD9-81ED-4DB2-BD59-A6C34878D82A}">
                    <a16:rowId xmlns:a16="http://schemas.microsoft.com/office/drawing/2014/main" val="281174877"/>
                  </a:ext>
                </a:extLst>
              </a:tr>
              <a:tr h="370840">
                <a:tc>
                  <a:txBody>
                    <a:bodyPr/>
                    <a:lstStyle/>
                    <a:p>
                      <a:pPr algn="ctr"/>
                      <a:r>
                        <a:rPr lang="en-TW" sz="1800" dirty="0"/>
                        <a:t>1</a:t>
                      </a:r>
                    </a:p>
                  </a:txBody>
                  <a:tcPr anchor="ctr">
                    <a:solidFill>
                      <a:schemeClr val="accent2">
                        <a:lumMod val="40000"/>
                        <a:lumOff val="60000"/>
                      </a:schemeClr>
                    </a:solidFill>
                  </a:tcPr>
                </a:tc>
                <a:tc>
                  <a:txBody>
                    <a:bodyPr/>
                    <a:lstStyle/>
                    <a:p>
                      <a:pPr algn="ctr"/>
                      <a:r>
                        <a:rPr lang="en-TW" sz="1800" dirty="0"/>
                        <a:t>5</a:t>
                      </a:r>
                    </a:p>
                  </a:txBody>
                  <a:tcPr anchor="ctr">
                    <a:solidFill>
                      <a:schemeClr val="accent2">
                        <a:lumMod val="40000"/>
                        <a:lumOff val="60000"/>
                      </a:schemeClr>
                    </a:solidFill>
                  </a:tcPr>
                </a:tc>
                <a:tc>
                  <a:txBody>
                    <a:bodyPr/>
                    <a:lstStyle/>
                    <a:p>
                      <a:pPr algn="ctr"/>
                      <a:r>
                        <a:rPr lang="en-TW" sz="1800" dirty="0"/>
                        <a:t>8</a:t>
                      </a:r>
                    </a:p>
                  </a:txBody>
                  <a:tcPr anchor="ctr">
                    <a:solidFill>
                      <a:schemeClr val="accent2">
                        <a:lumMod val="40000"/>
                        <a:lumOff val="60000"/>
                      </a:schemeClr>
                    </a:solidFill>
                  </a:tcPr>
                </a:tc>
                <a:tc>
                  <a:txBody>
                    <a:bodyPr/>
                    <a:lstStyle/>
                    <a:p>
                      <a:pPr algn="ctr"/>
                      <a:r>
                        <a:rPr lang="en-TW" sz="1800" dirty="0"/>
                        <a:t>9</a:t>
                      </a:r>
                    </a:p>
                  </a:txBody>
                  <a:tcPr anchor="ctr">
                    <a:solidFill>
                      <a:schemeClr val="accent2">
                        <a:lumMod val="40000"/>
                        <a:lumOff val="60000"/>
                      </a:schemeClr>
                    </a:solidFill>
                  </a:tcPr>
                </a:tc>
                <a:tc>
                  <a:txBody>
                    <a:bodyPr/>
                    <a:lstStyle/>
                    <a:p>
                      <a:pPr algn="ctr"/>
                      <a:r>
                        <a:rPr lang="en-TW" sz="1800" dirty="0"/>
                        <a:t>10</a:t>
                      </a:r>
                    </a:p>
                  </a:txBody>
                  <a:tcPr anchor="ctr">
                    <a:solidFill>
                      <a:schemeClr val="accent2">
                        <a:lumMod val="40000"/>
                        <a:lumOff val="60000"/>
                      </a:schemeClr>
                    </a:solidFill>
                  </a:tcPr>
                </a:tc>
                <a:tc>
                  <a:txBody>
                    <a:bodyPr/>
                    <a:lstStyle/>
                    <a:p>
                      <a:pPr algn="ctr"/>
                      <a:r>
                        <a:rPr lang="en-TW" sz="1800" b="1" dirty="0">
                          <a:solidFill>
                            <a:srgbClr val="FF0000"/>
                          </a:solidFill>
                        </a:rPr>
                        <a:t>11</a:t>
                      </a:r>
                    </a:p>
                  </a:txBody>
                  <a:tcPr anchor="ctr">
                    <a:solidFill>
                      <a:schemeClr val="accent2">
                        <a:lumMod val="40000"/>
                        <a:lumOff val="6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extLst>
                  <a:ext uri="{0D108BD9-81ED-4DB2-BD59-A6C34878D82A}">
                    <a16:rowId xmlns:a16="http://schemas.microsoft.com/office/drawing/2014/main" val="290822505"/>
                  </a:ext>
                </a:extLst>
              </a:tr>
              <a:tr h="370840">
                <a:tc>
                  <a:txBody>
                    <a:bodyPr/>
                    <a:lstStyle/>
                    <a:p>
                      <a:pPr algn="ctr"/>
                      <a:r>
                        <a:rPr lang="en-TW" sz="1800" dirty="0"/>
                        <a:t>1</a:t>
                      </a:r>
                    </a:p>
                  </a:txBody>
                  <a:tcPr anchor="ctr">
                    <a:solidFill>
                      <a:schemeClr val="accent2">
                        <a:lumMod val="40000"/>
                        <a:lumOff val="60000"/>
                      </a:schemeClr>
                    </a:solidFill>
                  </a:tcPr>
                </a:tc>
                <a:tc>
                  <a:txBody>
                    <a:bodyPr/>
                    <a:lstStyle/>
                    <a:p>
                      <a:pPr algn="ctr"/>
                      <a:r>
                        <a:rPr lang="en-TW" sz="1800" dirty="0"/>
                        <a:t>5</a:t>
                      </a:r>
                    </a:p>
                  </a:txBody>
                  <a:tcPr anchor="ctr">
                    <a:solidFill>
                      <a:schemeClr val="accent2">
                        <a:lumMod val="40000"/>
                        <a:lumOff val="60000"/>
                      </a:schemeClr>
                    </a:solidFill>
                  </a:tcPr>
                </a:tc>
                <a:tc>
                  <a:txBody>
                    <a:bodyPr/>
                    <a:lstStyle/>
                    <a:p>
                      <a:pPr algn="ctr"/>
                      <a:r>
                        <a:rPr lang="en-TW" sz="1800" dirty="0"/>
                        <a:t>8</a:t>
                      </a:r>
                    </a:p>
                  </a:txBody>
                  <a:tcPr anchor="ctr">
                    <a:solidFill>
                      <a:schemeClr val="accent2">
                        <a:lumMod val="40000"/>
                        <a:lumOff val="60000"/>
                      </a:schemeClr>
                    </a:solidFill>
                  </a:tcPr>
                </a:tc>
                <a:tc>
                  <a:txBody>
                    <a:bodyPr/>
                    <a:lstStyle/>
                    <a:p>
                      <a:pPr algn="ctr"/>
                      <a:r>
                        <a:rPr lang="en-TW" sz="1800" dirty="0"/>
                        <a:t>9</a:t>
                      </a:r>
                    </a:p>
                  </a:txBody>
                  <a:tcPr anchor="ctr">
                    <a:solidFill>
                      <a:schemeClr val="accent2">
                        <a:lumMod val="40000"/>
                        <a:lumOff val="60000"/>
                      </a:schemeClr>
                    </a:solidFill>
                  </a:tcPr>
                </a:tc>
                <a:tc>
                  <a:txBody>
                    <a:bodyPr/>
                    <a:lstStyle/>
                    <a:p>
                      <a:pPr algn="ctr"/>
                      <a:r>
                        <a:rPr lang="en-TW" sz="1800" dirty="0"/>
                        <a:t>10</a:t>
                      </a:r>
                    </a:p>
                  </a:txBody>
                  <a:tcPr anchor="ctr">
                    <a:solidFill>
                      <a:schemeClr val="accent2">
                        <a:lumMod val="40000"/>
                        <a:lumOff val="60000"/>
                      </a:schemeClr>
                    </a:solidFill>
                  </a:tcPr>
                </a:tc>
                <a:tc>
                  <a:txBody>
                    <a:bodyPr/>
                    <a:lstStyle/>
                    <a:p>
                      <a:pPr algn="ctr"/>
                      <a:r>
                        <a:rPr lang="en-TW" sz="1800" dirty="0"/>
                        <a:t>11</a:t>
                      </a:r>
                    </a:p>
                  </a:txBody>
                  <a:tcPr anchor="ctr">
                    <a:solidFill>
                      <a:schemeClr val="accent2">
                        <a:lumMod val="40000"/>
                        <a:lumOff val="60000"/>
                      </a:schemeClr>
                    </a:solidFill>
                  </a:tcPr>
                </a:tc>
                <a:tc>
                  <a:txBody>
                    <a:bodyPr/>
                    <a:lstStyle/>
                    <a:p>
                      <a:pPr algn="ctr"/>
                      <a:r>
                        <a:rPr lang="en-TW" sz="1800" dirty="0"/>
                        <a:t>12</a:t>
                      </a:r>
                    </a:p>
                  </a:txBody>
                  <a:tcPr anchor="ctr">
                    <a:solidFill>
                      <a:schemeClr val="accent2">
                        <a:lumMod val="40000"/>
                        <a:lumOff val="6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extLst>
                  <a:ext uri="{0D108BD9-81ED-4DB2-BD59-A6C34878D82A}">
                    <a16:rowId xmlns:a16="http://schemas.microsoft.com/office/drawing/2014/main" val="3171383564"/>
                  </a:ext>
                </a:extLst>
              </a:tr>
              <a:tr h="370840">
                <a:tc>
                  <a:txBody>
                    <a:bodyPr/>
                    <a:lstStyle/>
                    <a:p>
                      <a:pPr algn="ctr"/>
                      <a:r>
                        <a:rPr lang="en-TW" sz="1800" dirty="0"/>
                        <a:t>1</a:t>
                      </a:r>
                    </a:p>
                  </a:txBody>
                  <a:tcPr anchor="ctr">
                    <a:solidFill>
                      <a:schemeClr val="accent2">
                        <a:lumMod val="40000"/>
                        <a:lumOff val="60000"/>
                      </a:schemeClr>
                    </a:solidFill>
                  </a:tcPr>
                </a:tc>
                <a:tc>
                  <a:txBody>
                    <a:bodyPr/>
                    <a:lstStyle/>
                    <a:p>
                      <a:pPr algn="ctr"/>
                      <a:r>
                        <a:rPr lang="en-TW" sz="1800" dirty="0"/>
                        <a:t>5</a:t>
                      </a:r>
                    </a:p>
                  </a:txBody>
                  <a:tcPr anchor="ctr">
                    <a:solidFill>
                      <a:schemeClr val="accent2">
                        <a:lumMod val="40000"/>
                        <a:lumOff val="60000"/>
                      </a:schemeClr>
                    </a:solidFill>
                  </a:tcPr>
                </a:tc>
                <a:tc>
                  <a:txBody>
                    <a:bodyPr/>
                    <a:lstStyle/>
                    <a:p>
                      <a:pPr algn="ctr"/>
                      <a:r>
                        <a:rPr lang="en-TW" sz="1800" dirty="0"/>
                        <a:t>8</a:t>
                      </a:r>
                    </a:p>
                  </a:txBody>
                  <a:tcPr anchor="ctr">
                    <a:solidFill>
                      <a:schemeClr val="accent2">
                        <a:lumMod val="40000"/>
                        <a:lumOff val="60000"/>
                      </a:schemeClr>
                    </a:solidFill>
                  </a:tcPr>
                </a:tc>
                <a:tc>
                  <a:txBody>
                    <a:bodyPr/>
                    <a:lstStyle/>
                    <a:p>
                      <a:pPr algn="ctr"/>
                      <a:r>
                        <a:rPr lang="en-TW" sz="1800" dirty="0"/>
                        <a:t>9</a:t>
                      </a:r>
                    </a:p>
                  </a:txBody>
                  <a:tcPr anchor="ctr">
                    <a:solidFill>
                      <a:schemeClr val="accent2">
                        <a:lumMod val="40000"/>
                        <a:lumOff val="60000"/>
                      </a:schemeClr>
                    </a:solidFill>
                  </a:tcPr>
                </a:tc>
                <a:tc>
                  <a:txBody>
                    <a:bodyPr/>
                    <a:lstStyle/>
                    <a:p>
                      <a:pPr algn="ctr"/>
                      <a:r>
                        <a:rPr lang="en-TW" sz="1800" dirty="0"/>
                        <a:t>10</a:t>
                      </a:r>
                    </a:p>
                  </a:txBody>
                  <a:tcPr anchor="ctr">
                    <a:solidFill>
                      <a:schemeClr val="accent2">
                        <a:lumMod val="40000"/>
                        <a:lumOff val="60000"/>
                      </a:schemeClr>
                    </a:solidFill>
                  </a:tcPr>
                </a:tc>
                <a:tc>
                  <a:txBody>
                    <a:bodyPr/>
                    <a:lstStyle/>
                    <a:p>
                      <a:pPr algn="ctr"/>
                      <a:r>
                        <a:rPr lang="en-TW" sz="1800" dirty="0"/>
                        <a:t>11</a:t>
                      </a:r>
                    </a:p>
                  </a:txBody>
                  <a:tcPr anchor="ctr">
                    <a:solidFill>
                      <a:schemeClr val="accent2">
                        <a:lumMod val="40000"/>
                        <a:lumOff val="60000"/>
                      </a:schemeClr>
                    </a:solidFill>
                  </a:tcPr>
                </a:tc>
                <a:tc>
                  <a:txBody>
                    <a:bodyPr/>
                    <a:lstStyle/>
                    <a:p>
                      <a:pPr algn="ctr"/>
                      <a:r>
                        <a:rPr lang="en-TW" sz="1800" dirty="0"/>
                        <a:t>12</a:t>
                      </a:r>
                    </a:p>
                  </a:txBody>
                  <a:tcPr anchor="ctr">
                    <a:solidFill>
                      <a:schemeClr val="accent2">
                        <a:lumMod val="40000"/>
                        <a:lumOff val="60000"/>
                      </a:schemeClr>
                    </a:solidFill>
                  </a:tcPr>
                </a:tc>
                <a:tc>
                  <a:txBody>
                    <a:bodyPr/>
                    <a:lstStyle/>
                    <a:p>
                      <a:pPr algn="ctr"/>
                      <a:r>
                        <a:rPr lang="en-TW" sz="1800" dirty="0"/>
                        <a:t>17</a:t>
                      </a:r>
                    </a:p>
                  </a:txBody>
                  <a:tcPr anchor="ctr">
                    <a:solidFill>
                      <a:schemeClr val="accent2">
                        <a:lumMod val="40000"/>
                        <a:lumOff val="60000"/>
                      </a:schemeClr>
                    </a:solidFill>
                  </a:tcPr>
                </a:tc>
                <a:tc>
                  <a:txBody>
                    <a:bodyPr/>
                    <a:lstStyle/>
                    <a:p>
                      <a:pPr algn="ctr"/>
                      <a:endParaRPr lang="en-TW" sz="1800" dirty="0"/>
                    </a:p>
                  </a:txBody>
                  <a:tcPr anchor="ctr">
                    <a:solidFill>
                      <a:schemeClr val="accent6">
                        <a:lumMod val="20000"/>
                        <a:lumOff val="80000"/>
                      </a:schemeClr>
                    </a:solidFill>
                  </a:tcPr>
                </a:tc>
                <a:tc>
                  <a:txBody>
                    <a:bodyPr/>
                    <a:lstStyle/>
                    <a:p>
                      <a:pPr algn="ctr"/>
                      <a:endParaRPr lang="en-TW" sz="1800" dirty="0"/>
                    </a:p>
                  </a:txBody>
                  <a:tcPr anchor="ctr">
                    <a:solidFill>
                      <a:schemeClr val="accent6">
                        <a:lumMod val="20000"/>
                        <a:lumOff val="80000"/>
                      </a:schemeClr>
                    </a:solidFill>
                  </a:tcPr>
                </a:tc>
                <a:extLst>
                  <a:ext uri="{0D108BD9-81ED-4DB2-BD59-A6C34878D82A}">
                    <a16:rowId xmlns:a16="http://schemas.microsoft.com/office/drawing/2014/main" val="1859771068"/>
                  </a:ext>
                </a:extLst>
              </a:tr>
              <a:tr h="370840">
                <a:tc>
                  <a:txBody>
                    <a:bodyPr/>
                    <a:lstStyle/>
                    <a:p>
                      <a:pPr algn="ctr"/>
                      <a:r>
                        <a:rPr lang="en-TW" sz="1800" dirty="0"/>
                        <a:t>1</a:t>
                      </a:r>
                    </a:p>
                  </a:txBody>
                  <a:tcPr anchor="ctr">
                    <a:solidFill>
                      <a:schemeClr val="accent2">
                        <a:lumMod val="40000"/>
                        <a:lumOff val="60000"/>
                      </a:schemeClr>
                    </a:solidFill>
                  </a:tcPr>
                </a:tc>
                <a:tc>
                  <a:txBody>
                    <a:bodyPr/>
                    <a:lstStyle/>
                    <a:p>
                      <a:pPr algn="ctr"/>
                      <a:r>
                        <a:rPr lang="en-TW" sz="1800" dirty="0"/>
                        <a:t>5</a:t>
                      </a:r>
                    </a:p>
                  </a:txBody>
                  <a:tcPr anchor="ctr">
                    <a:solidFill>
                      <a:schemeClr val="accent2">
                        <a:lumMod val="40000"/>
                        <a:lumOff val="60000"/>
                      </a:schemeClr>
                    </a:solidFill>
                  </a:tcPr>
                </a:tc>
                <a:tc>
                  <a:txBody>
                    <a:bodyPr/>
                    <a:lstStyle/>
                    <a:p>
                      <a:pPr algn="ctr"/>
                      <a:r>
                        <a:rPr lang="en-TW" sz="1800" dirty="0"/>
                        <a:t>8</a:t>
                      </a:r>
                    </a:p>
                  </a:txBody>
                  <a:tcPr anchor="ctr">
                    <a:solidFill>
                      <a:schemeClr val="accent2">
                        <a:lumMod val="40000"/>
                        <a:lumOff val="60000"/>
                      </a:schemeClr>
                    </a:solidFill>
                  </a:tcPr>
                </a:tc>
                <a:tc>
                  <a:txBody>
                    <a:bodyPr/>
                    <a:lstStyle/>
                    <a:p>
                      <a:pPr algn="ctr"/>
                      <a:r>
                        <a:rPr lang="en-TW" sz="1800" dirty="0"/>
                        <a:t>9</a:t>
                      </a:r>
                    </a:p>
                  </a:txBody>
                  <a:tcPr anchor="ctr">
                    <a:solidFill>
                      <a:schemeClr val="accent2">
                        <a:lumMod val="40000"/>
                        <a:lumOff val="60000"/>
                      </a:schemeClr>
                    </a:solidFill>
                  </a:tcPr>
                </a:tc>
                <a:tc>
                  <a:txBody>
                    <a:bodyPr/>
                    <a:lstStyle/>
                    <a:p>
                      <a:pPr algn="ctr"/>
                      <a:r>
                        <a:rPr lang="en-TW" sz="1800" dirty="0"/>
                        <a:t>10</a:t>
                      </a:r>
                    </a:p>
                  </a:txBody>
                  <a:tcPr anchor="ctr">
                    <a:solidFill>
                      <a:schemeClr val="accent2">
                        <a:lumMod val="40000"/>
                        <a:lumOff val="60000"/>
                      </a:schemeClr>
                    </a:solidFill>
                  </a:tcPr>
                </a:tc>
                <a:tc>
                  <a:txBody>
                    <a:bodyPr/>
                    <a:lstStyle/>
                    <a:p>
                      <a:pPr algn="ctr"/>
                      <a:r>
                        <a:rPr lang="en-TW" sz="1800" dirty="0"/>
                        <a:t>11</a:t>
                      </a:r>
                    </a:p>
                  </a:txBody>
                  <a:tcPr anchor="ctr">
                    <a:solidFill>
                      <a:schemeClr val="accent2">
                        <a:lumMod val="40000"/>
                        <a:lumOff val="60000"/>
                      </a:schemeClr>
                    </a:solidFill>
                  </a:tcPr>
                </a:tc>
                <a:tc>
                  <a:txBody>
                    <a:bodyPr/>
                    <a:lstStyle/>
                    <a:p>
                      <a:pPr algn="ctr"/>
                      <a:r>
                        <a:rPr lang="en-TW" sz="1800" dirty="0"/>
                        <a:t>12</a:t>
                      </a:r>
                    </a:p>
                  </a:txBody>
                  <a:tcPr anchor="ctr">
                    <a:solidFill>
                      <a:schemeClr val="accent2">
                        <a:lumMod val="40000"/>
                        <a:lumOff val="60000"/>
                      </a:schemeClr>
                    </a:solidFill>
                  </a:tcPr>
                </a:tc>
                <a:tc>
                  <a:txBody>
                    <a:bodyPr/>
                    <a:lstStyle/>
                    <a:p>
                      <a:pPr algn="ctr"/>
                      <a:r>
                        <a:rPr lang="en-TW" sz="1800" dirty="0"/>
                        <a:t>17</a:t>
                      </a:r>
                    </a:p>
                  </a:txBody>
                  <a:tcPr anchor="ctr">
                    <a:solidFill>
                      <a:schemeClr val="accent2">
                        <a:lumMod val="40000"/>
                        <a:lumOff val="60000"/>
                      </a:schemeClr>
                    </a:solidFill>
                  </a:tcPr>
                </a:tc>
                <a:tc>
                  <a:txBody>
                    <a:bodyPr/>
                    <a:lstStyle/>
                    <a:p>
                      <a:pPr algn="ctr"/>
                      <a:r>
                        <a:rPr lang="en-TW" sz="1800" dirty="0"/>
                        <a:t>20</a:t>
                      </a:r>
                    </a:p>
                  </a:txBody>
                  <a:tcPr anchor="ctr">
                    <a:solidFill>
                      <a:schemeClr val="accent2">
                        <a:lumMod val="40000"/>
                        <a:lumOff val="60000"/>
                      </a:schemeClr>
                    </a:solidFill>
                  </a:tcPr>
                </a:tc>
                <a:tc>
                  <a:txBody>
                    <a:bodyPr/>
                    <a:lstStyle/>
                    <a:p>
                      <a:pPr algn="ctr"/>
                      <a:endParaRPr lang="en-TW" sz="1800" dirty="0"/>
                    </a:p>
                  </a:txBody>
                  <a:tcPr anchor="ctr">
                    <a:solidFill>
                      <a:schemeClr val="accent6">
                        <a:lumMod val="20000"/>
                        <a:lumOff val="80000"/>
                      </a:schemeClr>
                    </a:solidFill>
                  </a:tcPr>
                </a:tc>
                <a:extLst>
                  <a:ext uri="{0D108BD9-81ED-4DB2-BD59-A6C34878D82A}">
                    <a16:rowId xmlns:a16="http://schemas.microsoft.com/office/drawing/2014/main" val="1362511877"/>
                  </a:ext>
                </a:extLst>
              </a:tr>
              <a:tr h="370840">
                <a:tc>
                  <a:txBody>
                    <a:bodyPr/>
                    <a:lstStyle/>
                    <a:p>
                      <a:pPr algn="ctr"/>
                      <a:r>
                        <a:rPr lang="en-TW" sz="1800" dirty="0"/>
                        <a:t>1</a:t>
                      </a:r>
                    </a:p>
                  </a:txBody>
                  <a:tcPr anchor="ctr">
                    <a:solidFill>
                      <a:schemeClr val="accent2">
                        <a:lumMod val="40000"/>
                        <a:lumOff val="60000"/>
                      </a:schemeClr>
                    </a:solidFill>
                  </a:tcPr>
                </a:tc>
                <a:tc>
                  <a:txBody>
                    <a:bodyPr/>
                    <a:lstStyle/>
                    <a:p>
                      <a:pPr algn="ctr"/>
                      <a:r>
                        <a:rPr lang="en-TW" sz="1800" dirty="0"/>
                        <a:t>5</a:t>
                      </a:r>
                    </a:p>
                  </a:txBody>
                  <a:tcPr anchor="ctr">
                    <a:solidFill>
                      <a:schemeClr val="accent2">
                        <a:lumMod val="40000"/>
                        <a:lumOff val="60000"/>
                      </a:schemeClr>
                    </a:solidFill>
                  </a:tcPr>
                </a:tc>
                <a:tc>
                  <a:txBody>
                    <a:bodyPr/>
                    <a:lstStyle/>
                    <a:p>
                      <a:pPr algn="ctr"/>
                      <a:r>
                        <a:rPr lang="en-TW" sz="1800" dirty="0"/>
                        <a:t>8</a:t>
                      </a:r>
                    </a:p>
                  </a:txBody>
                  <a:tcPr anchor="ctr">
                    <a:solidFill>
                      <a:schemeClr val="accent2">
                        <a:lumMod val="40000"/>
                        <a:lumOff val="60000"/>
                      </a:schemeClr>
                    </a:solidFill>
                  </a:tcPr>
                </a:tc>
                <a:tc>
                  <a:txBody>
                    <a:bodyPr/>
                    <a:lstStyle/>
                    <a:p>
                      <a:pPr algn="ctr"/>
                      <a:r>
                        <a:rPr lang="en-TW" sz="1800" dirty="0"/>
                        <a:t>9</a:t>
                      </a:r>
                    </a:p>
                  </a:txBody>
                  <a:tcPr anchor="ctr">
                    <a:solidFill>
                      <a:schemeClr val="accent2">
                        <a:lumMod val="40000"/>
                        <a:lumOff val="60000"/>
                      </a:schemeClr>
                    </a:solidFill>
                  </a:tcPr>
                </a:tc>
                <a:tc>
                  <a:txBody>
                    <a:bodyPr/>
                    <a:lstStyle/>
                    <a:p>
                      <a:pPr algn="ctr"/>
                      <a:r>
                        <a:rPr lang="en-TW" sz="1800" dirty="0"/>
                        <a:t>10</a:t>
                      </a:r>
                    </a:p>
                  </a:txBody>
                  <a:tcPr anchor="ctr">
                    <a:solidFill>
                      <a:schemeClr val="accent2">
                        <a:lumMod val="40000"/>
                        <a:lumOff val="60000"/>
                      </a:schemeClr>
                    </a:solidFill>
                  </a:tcPr>
                </a:tc>
                <a:tc>
                  <a:txBody>
                    <a:bodyPr/>
                    <a:lstStyle/>
                    <a:p>
                      <a:pPr algn="ctr"/>
                      <a:r>
                        <a:rPr lang="en-TW" sz="1800" dirty="0"/>
                        <a:t>11</a:t>
                      </a:r>
                    </a:p>
                  </a:txBody>
                  <a:tcPr anchor="ctr">
                    <a:solidFill>
                      <a:schemeClr val="accent2">
                        <a:lumMod val="40000"/>
                        <a:lumOff val="60000"/>
                      </a:schemeClr>
                    </a:solidFill>
                  </a:tcPr>
                </a:tc>
                <a:tc>
                  <a:txBody>
                    <a:bodyPr/>
                    <a:lstStyle/>
                    <a:p>
                      <a:pPr algn="ctr"/>
                      <a:r>
                        <a:rPr lang="en-TW" sz="1800" dirty="0"/>
                        <a:t>12</a:t>
                      </a:r>
                    </a:p>
                  </a:txBody>
                  <a:tcPr anchor="ctr">
                    <a:solidFill>
                      <a:schemeClr val="accent2">
                        <a:lumMod val="40000"/>
                        <a:lumOff val="60000"/>
                      </a:schemeClr>
                    </a:solidFill>
                  </a:tcPr>
                </a:tc>
                <a:tc>
                  <a:txBody>
                    <a:bodyPr/>
                    <a:lstStyle/>
                    <a:p>
                      <a:pPr algn="ctr"/>
                      <a:r>
                        <a:rPr lang="en-TW" sz="1800" dirty="0"/>
                        <a:t>17</a:t>
                      </a:r>
                    </a:p>
                  </a:txBody>
                  <a:tcPr anchor="ctr">
                    <a:solidFill>
                      <a:schemeClr val="accent2">
                        <a:lumMod val="40000"/>
                        <a:lumOff val="60000"/>
                      </a:schemeClr>
                    </a:solidFill>
                  </a:tcPr>
                </a:tc>
                <a:tc>
                  <a:txBody>
                    <a:bodyPr/>
                    <a:lstStyle/>
                    <a:p>
                      <a:pPr algn="ctr"/>
                      <a:r>
                        <a:rPr lang="en-TW" sz="1800" dirty="0"/>
                        <a:t>20</a:t>
                      </a:r>
                    </a:p>
                  </a:txBody>
                  <a:tcPr anchor="ctr">
                    <a:solidFill>
                      <a:schemeClr val="accent2">
                        <a:lumMod val="40000"/>
                        <a:lumOff val="60000"/>
                      </a:schemeClr>
                    </a:solidFill>
                  </a:tcPr>
                </a:tc>
                <a:tc>
                  <a:txBody>
                    <a:bodyPr/>
                    <a:lstStyle/>
                    <a:p>
                      <a:pPr algn="ctr"/>
                      <a:r>
                        <a:rPr lang="en-TW" sz="1800" dirty="0"/>
                        <a:t>32</a:t>
                      </a:r>
                    </a:p>
                  </a:txBody>
                  <a:tcPr anchor="ctr">
                    <a:solidFill>
                      <a:schemeClr val="accent2">
                        <a:lumMod val="40000"/>
                        <a:lumOff val="60000"/>
                      </a:schemeClr>
                    </a:solidFill>
                  </a:tcPr>
                </a:tc>
                <a:extLst>
                  <a:ext uri="{0D108BD9-81ED-4DB2-BD59-A6C34878D82A}">
                    <a16:rowId xmlns:a16="http://schemas.microsoft.com/office/drawing/2014/main" val="839519371"/>
                  </a:ext>
                </a:extLst>
              </a:tr>
            </a:tbl>
          </a:graphicData>
        </a:graphic>
      </p:graphicFrame>
      <p:cxnSp>
        <p:nvCxnSpPr>
          <p:cNvPr id="11" name="Straight Connector 10">
            <a:extLst>
              <a:ext uri="{FF2B5EF4-FFF2-40B4-BE49-F238E27FC236}">
                <a16:creationId xmlns:a16="http://schemas.microsoft.com/office/drawing/2014/main" id="{EC8EF324-2F65-D64C-B022-02A474BE1F71}"/>
              </a:ext>
            </a:extLst>
          </p:cNvPr>
          <p:cNvCxnSpPr/>
          <p:nvPr/>
        </p:nvCxnSpPr>
        <p:spPr>
          <a:xfrm>
            <a:off x="4743127" y="2131400"/>
            <a:ext cx="0" cy="455099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Curved Down Arrow 11">
            <a:extLst>
              <a:ext uri="{FF2B5EF4-FFF2-40B4-BE49-F238E27FC236}">
                <a16:creationId xmlns:a16="http://schemas.microsoft.com/office/drawing/2014/main" id="{028B9E19-C2C1-E748-8588-D3451BDD89C0}"/>
              </a:ext>
            </a:extLst>
          </p:cNvPr>
          <p:cNvSpPr/>
          <p:nvPr/>
        </p:nvSpPr>
        <p:spPr>
          <a:xfrm>
            <a:off x="2215662" y="1676400"/>
            <a:ext cx="3110340" cy="70958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13" name="Rectangle 12">
            <a:extLst>
              <a:ext uri="{FF2B5EF4-FFF2-40B4-BE49-F238E27FC236}">
                <a16:creationId xmlns:a16="http://schemas.microsoft.com/office/drawing/2014/main" id="{221BC0A6-1B97-1D44-A093-F88F5CD6FDC2}"/>
              </a:ext>
            </a:extLst>
          </p:cNvPr>
          <p:cNvSpPr/>
          <p:nvPr/>
        </p:nvSpPr>
        <p:spPr>
          <a:xfrm>
            <a:off x="5441192" y="1956887"/>
            <a:ext cx="3000168" cy="523220"/>
          </a:xfrm>
          <a:prstGeom prst="rect">
            <a:avLst/>
          </a:prstGeom>
        </p:spPr>
        <p:txBody>
          <a:bodyPr wrap="square">
            <a:spAutoFit/>
          </a:bodyPr>
          <a:lstStyle/>
          <a:p>
            <a:r>
              <a:rPr lang="en-US" sz="2800" dirty="0">
                <a:latin typeface="Helvetica" pitchFamily="2" charset="0"/>
              </a:rPr>
              <a:t>Workspace array </a:t>
            </a:r>
            <a:endParaRPr lang="en-US" sz="2800" dirty="0">
              <a:effectLst/>
              <a:latin typeface="Helvetica" pitchFamily="2" charset="0"/>
            </a:endParaRPr>
          </a:p>
        </p:txBody>
      </p:sp>
      <p:sp>
        <p:nvSpPr>
          <p:cNvPr id="14" name="Rectangle 13">
            <a:extLst>
              <a:ext uri="{FF2B5EF4-FFF2-40B4-BE49-F238E27FC236}">
                <a16:creationId xmlns:a16="http://schemas.microsoft.com/office/drawing/2014/main" id="{A5AF06A4-EC86-ED49-9C9D-C01F55A55D93}"/>
              </a:ext>
            </a:extLst>
          </p:cNvPr>
          <p:cNvSpPr/>
          <p:nvPr/>
        </p:nvSpPr>
        <p:spPr>
          <a:xfrm>
            <a:off x="3279526" y="1676400"/>
            <a:ext cx="817853" cy="369332"/>
          </a:xfrm>
          <a:prstGeom prst="rect">
            <a:avLst/>
          </a:prstGeom>
        </p:spPr>
        <p:txBody>
          <a:bodyPr wrap="none">
            <a:spAutoFit/>
          </a:bodyPr>
          <a:lstStyle/>
          <a:p>
            <a:r>
              <a:rPr lang="en-US" b="1" i="1" dirty="0">
                <a:solidFill>
                  <a:srgbClr val="FF0000"/>
                </a:solidFill>
              </a:rPr>
              <a:t>Merge</a:t>
            </a:r>
            <a:endParaRPr lang="en-TW" i="1" dirty="0">
              <a:solidFill>
                <a:srgbClr val="FF0000"/>
              </a:solidFill>
            </a:endParaRPr>
          </a:p>
        </p:txBody>
      </p:sp>
    </p:spTree>
    <p:extLst>
      <p:ext uri="{BB962C8B-B14F-4D97-AF65-F5344CB8AC3E}">
        <p14:creationId xmlns:p14="http://schemas.microsoft.com/office/powerpoint/2010/main" val="38184968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49974-88DF-BA4E-9A53-78211D931680}"/>
              </a:ext>
            </a:extLst>
          </p:cNvPr>
          <p:cNvSpPr>
            <a:spLocks noGrp="1"/>
          </p:cNvSpPr>
          <p:nvPr>
            <p:ph type="title"/>
          </p:nvPr>
        </p:nvSpPr>
        <p:spPr/>
        <p:txBody>
          <a:bodyPr>
            <a:normAutofit/>
          </a:bodyPr>
          <a:lstStyle/>
          <a:p>
            <a:r>
              <a:rPr lang="en-US" b="1" dirty="0"/>
              <a:t>How to Merge </a:t>
            </a:r>
            <a:endParaRPr lang="en-TW" dirty="0"/>
          </a:p>
        </p:txBody>
      </p:sp>
      <p:sp>
        <p:nvSpPr>
          <p:cNvPr id="3" name="Content Placeholder 2">
            <a:extLst>
              <a:ext uri="{FF2B5EF4-FFF2-40B4-BE49-F238E27FC236}">
                <a16:creationId xmlns:a16="http://schemas.microsoft.com/office/drawing/2014/main" id="{CC393E13-954D-4749-9CEB-707BAFCDABC5}"/>
              </a:ext>
            </a:extLst>
          </p:cNvPr>
          <p:cNvSpPr>
            <a:spLocks noGrp="1"/>
          </p:cNvSpPr>
          <p:nvPr>
            <p:ph idx="1"/>
          </p:nvPr>
        </p:nvSpPr>
        <p:spPr/>
        <p:txBody>
          <a:bodyPr>
            <a:normAutofit/>
          </a:bodyPr>
          <a:lstStyle/>
          <a:p>
            <a:r>
              <a:rPr lang="en-US" sz="2400" b="1" dirty="0"/>
              <a:t>Here are two lists to be merged: </a:t>
            </a:r>
          </a:p>
          <a:p>
            <a:pPr lvl="1"/>
            <a:r>
              <a:rPr lang="en-US" dirty="0"/>
              <a:t>First: (12, 16, 17, 20, 21, 27) </a:t>
            </a:r>
          </a:p>
          <a:p>
            <a:pPr lvl="1"/>
            <a:r>
              <a:rPr lang="en-US" dirty="0"/>
              <a:t>Second: (9, 10, 11, 12, 19) </a:t>
            </a:r>
          </a:p>
          <a:p>
            <a:r>
              <a:rPr lang="en-US" sz="2400" b="1" dirty="0"/>
              <a:t>Step 1. Checkout 12 and 9 </a:t>
            </a:r>
          </a:p>
          <a:p>
            <a:pPr lvl="1"/>
            <a:r>
              <a:rPr lang="en-US" dirty="0">
                <a:solidFill>
                  <a:srgbClr val="FF0000"/>
                </a:solidFill>
              </a:rPr>
              <a:t>Because 9 &lt; 12, so move 9 to workspace</a:t>
            </a:r>
          </a:p>
          <a:p>
            <a:pPr lvl="1"/>
            <a:r>
              <a:rPr lang="en-US" dirty="0"/>
              <a:t>First: (12, 16, 17, 20, 21, 27) </a:t>
            </a:r>
          </a:p>
          <a:p>
            <a:pPr lvl="1"/>
            <a:r>
              <a:rPr lang="en-US" dirty="0"/>
              <a:t>Second: (10, 11, 12, 19) </a:t>
            </a:r>
          </a:p>
          <a:p>
            <a:pPr lvl="1"/>
            <a:r>
              <a:rPr lang="en-US" dirty="0"/>
              <a:t>Workspace: (9) </a:t>
            </a:r>
          </a:p>
          <a:p>
            <a:r>
              <a:rPr lang="en-US" sz="2400" b="1" dirty="0"/>
              <a:t>Step 2. Checkout 12 and 10 </a:t>
            </a:r>
          </a:p>
          <a:p>
            <a:pPr lvl="1"/>
            <a:r>
              <a:rPr lang="en-US" dirty="0"/>
              <a:t>Because 10 &lt; 12, so move 10 to workspace</a:t>
            </a:r>
          </a:p>
          <a:p>
            <a:pPr lvl="1"/>
            <a:r>
              <a:rPr lang="en-US" dirty="0"/>
              <a:t>First: (12, 16, 17, 20, 21, 27) </a:t>
            </a:r>
          </a:p>
          <a:p>
            <a:pPr lvl="1"/>
            <a:r>
              <a:rPr lang="en-US" dirty="0"/>
              <a:t>Second: (11, 12, 19) </a:t>
            </a:r>
          </a:p>
          <a:p>
            <a:pPr lvl="1"/>
            <a:r>
              <a:rPr lang="en-US" dirty="0"/>
              <a:t>Workspace: (9, 10) </a:t>
            </a:r>
          </a:p>
          <a:p>
            <a:endParaRPr lang="en-TW" dirty="0"/>
          </a:p>
        </p:txBody>
      </p:sp>
      <p:sp>
        <p:nvSpPr>
          <p:cNvPr id="4" name="Slide Number Placeholder 3">
            <a:extLst>
              <a:ext uri="{FF2B5EF4-FFF2-40B4-BE49-F238E27FC236}">
                <a16:creationId xmlns:a16="http://schemas.microsoft.com/office/drawing/2014/main" id="{4D43FEB3-0E9C-9644-A116-D5F4B2EB8110}"/>
              </a:ext>
            </a:extLst>
          </p:cNvPr>
          <p:cNvSpPr>
            <a:spLocks noGrp="1"/>
          </p:cNvSpPr>
          <p:nvPr>
            <p:ph type="sldNum" sz="quarter" idx="12"/>
          </p:nvPr>
        </p:nvSpPr>
        <p:spPr/>
        <p:txBody>
          <a:bodyPr/>
          <a:lstStyle/>
          <a:p>
            <a:fld id="{14B373FC-FF3A-C64D-BE97-055D2267A4A7}" type="slidenum">
              <a:rPr lang="en-TW" smtClean="0"/>
              <a:t>46</a:t>
            </a:fld>
            <a:endParaRPr lang="en-TW"/>
          </a:p>
        </p:txBody>
      </p:sp>
    </p:spTree>
    <p:extLst>
      <p:ext uri="{BB962C8B-B14F-4D97-AF65-F5344CB8AC3E}">
        <p14:creationId xmlns:p14="http://schemas.microsoft.com/office/powerpoint/2010/main" val="2773173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2CDA-8ECE-5744-89AE-B8BB650C8E80}"/>
              </a:ext>
            </a:extLst>
          </p:cNvPr>
          <p:cNvSpPr>
            <a:spLocks noGrp="1"/>
          </p:cNvSpPr>
          <p:nvPr>
            <p:ph type="title"/>
          </p:nvPr>
        </p:nvSpPr>
        <p:spPr/>
        <p:txBody>
          <a:bodyPr>
            <a:normAutofit/>
          </a:bodyPr>
          <a:lstStyle/>
          <a:p>
            <a:r>
              <a:rPr lang="en-US" b="1" dirty="0"/>
              <a:t>Merge Example</a:t>
            </a:r>
            <a:endParaRPr lang="en-TW" dirty="0"/>
          </a:p>
        </p:txBody>
      </p:sp>
      <p:sp>
        <p:nvSpPr>
          <p:cNvPr id="3" name="Content Placeholder 2">
            <a:extLst>
              <a:ext uri="{FF2B5EF4-FFF2-40B4-BE49-F238E27FC236}">
                <a16:creationId xmlns:a16="http://schemas.microsoft.com/office/drawing/2014/main" id="{F0F77C62-BCF7-E94C-9E6C-F198B01145E1}"/>
              </a:ext>
            </a:extLst>
          </p:cNvPr>
          <p:cNvSpPr>
            <a:spLocks noGrp="1"/>
          </p:cNvSpPr>
          <p:nvPr>
            <p:ph idx="1"/>
          </p:nvPr>
        </p:nvSpPr>
        <p:spPr/>
        <p:txBody>
          <a:bodyPr>
            <a:normAutofit/>
          </a:bodyPr>
          <a:lstStyle/>
          <a:p>
            <a:r>
              <a:rPr lang="en-US" sz="2400" b="1" dirty="0"/>
              <a:t>Step 3. Checkout 12 and 11 </a:t>
            </a:r>
          </a:p>
          <a:p>
            <a:pPr lvl="1"/>
            <a:r>
              <a:rPr lang="en-US" dirty="0">
                <a:solidFill>
                  <a:srgbClr val="FF0000"/>
                </a:solidFill>
              </a:rPr>
              <a:t>Because 11 &lt; 12, so move 9 to workspace</a:t>
            </a:r>
          </a:p>
          <a:p>
            <a:pPr lvl="1"/>
            <a:r>
              <a:rPr lang="en-US" dirty="0"/>
              <a:t>First: (12, 16, 17, 20, 21, 27) </a:t>
            </a:r>
          </a:p>
          <a:p>
            <a:pPr lvl="1"/>
            <a:r>
              <a:rPr lang="en-US" dirty="0"/>
              <a:t>Second: (12, 19) </a:t>
            </a:r>
          </a:p>
          <a:p>
            <a:pPr lvl="1"/>
            <a:r>
              <a:rPr lang="en-US" dirty="0"/>
              <a:t>Workspace: (9, 10, 11) </a:t>
            </a:r>
          </a:p>
          <a:p>
            <a:r>
              <a:rPr lang="en-US" sz="2400" b="1" dirty="0"/>
              <a:t>Step 4. Checkout 12 and 12 </a:t>
            </a:r>
          </a:p>
          <a:p>
            <a:pPr lvl="1"/>
            <a:r>
              <a:rPr lang="en-US" dirty="0">
                <a:solidFill>
                  <a:srgbClr val="FF0000"/>
                </a:solidFill>
              </a:rPr>
              <a:t>Because 12 = 12, so move 12 to workspace </a:t>
            </a:r>
          </a:p>
          <a:p>
            <a:pPr lvl="2"/>
            <a:r>
              <a:rPr lang="en-US" sz="2400" dirty="0">
                <a:solidFill>
                  <a:srgbClr val="FF0000"/>
                </a:solidFill>
              </a:rPr>
              <a:t>We don’t care that you chose which one</a:t>
            </a:r>
            <a:endParaRPr lang="en-US" sz="2400" dirty="0"/>
          </a:p>
          <a:p>
            <a:pPr lvl="1"/>
            <a:r>
              <a:rPr lang="en-US" dirty="0"/>
              <a:t>First: (16, 17, 20, 21, 27) </a:t>
            </a:r>
          </a:p>
          <a:p>
            <a:pPr lvl="1"/>
            <a:r>
              <a:rPr lang="en-US" dirty="0"/>
              <a:t>Second: (12, 19) </a:t>
            </a:r>
          </a:p>
          <a:p>
            <a:pPr lvl="1"/>
            <a:r>
              <a:rPr lang="en-US" dirty="0"/>
              <a:t>Workspace: (9, 10, 11, 12) </a:t>
            </a:r>
          </a:p>
        </p:txBody>
      </p:sp>
      <p:sp>
        <p:nvSpPr>
          <p:cNvPr id="4" name="Slide Number Placeholder 3">
            <a:extLst>
              <a:ext uri="{FF2B5EF4-FFF2-40B4-BE49-F238E27FC236}">
                <a16:creationId xmlns:a16="http://schemas.microsoft.com/office/drawing/2014/main" id="{F1ED3CEA-AB06-0C43-B173-2F3AE9F7B70E}"/>
              </a:ext>
            </a:extLst>
          </p:cNvPr>
          <p:cNvSpPr>
            <a:spLocks noGrp="1"/>
          </p:cNvSpPr>
          <p:nvPr>
            <p:ph type="sldNum" sz="quarter" idx="12"/>
          </p:nvPr>
        </p:nvSpPr>
        <p:spPr/>
        <p:txBody>
          <a:bodyPr/>
          <a:lstStyle/>
          <a:p>
            <a:fld id="{14B373FC-FF3A-C64D-BE97-055D2267A4A7}" type="slidenum">
              <a:rPr lang="en-TW" smtClean="0"/>
              <a:t>47</a:t>
            </a:fld>
            <a:endParaRPr lang="en-TW"/>
          </a:p>
        </p:txBody>
      </p:sp>
    </p:spTree>
    <p:extLst>
      <p:ext uri="{BB962C8B-B14F-4D97-AF65-F5344CB8AC3E}">
        <p14:creationId xmlns:p14="http://schemas.microsoft.com/office/powerpoint/2010/main" val="543683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8C259-97C8-804B-80A3-E3AD443C084D}"/>
              </a:ext>
            </a:extLst>
          </p:cNvPr>
          <p:cNvSpPr>
            <a:spLocks noGrp="1"/>
          </p:cNvSpPr>
          <p:nvPr>
            <p:ph type="title"/>
          </p:nvPr>
        </p:nvSpPr>
        <p:spPr/>
        <p:txBody>
          <a:bodyPr/>
          <a:lstStyle/>
          <a:p>
            <a:r>
              <a:rPr lang="en-US" b="1" dirty="0"/>
              <a:t>Merge Example</a:t>
            </a:r>
            <a:endParaRPr lang="en-TW" dirty="0"/>
          </a:p>
        </p:txBody>
      </p:sp>
      <p:sp>
        <p:nvSpPr>
          <p:cNvPr id="3" name="Content Placeholder 2">
            <a:extLst>
              <a:ext uri="{FF2B5EF4-FFF2-40B4-BE49-F238E27FC236}">
                <a16:creationId xmlns:a16="http://schemas.microsoft.com/office/drawing/2014/main" id="{2A3F4BD5-3F68-1443-8AAD-06422971967A}"/>
              </a:ext>
            </a:extLst>
          </p:cNvPr>
          <p:cNvSpPr>
            <a:spLocks noGrp="1"/>
          </p:cNvSpPr>
          <p:nvPr>
            <p:ph idx="1"/>
          </p:nvPr>
        </p:nvSpPr>
        <p:spPr/>
        <p:txBody>
          <a:bodyPr>
            <a:normAutofit/>
          </a:bodyPr>
          <a:lstStyle/>
          <a:p>
            <a:r>
              <a:rPr lang="en-US" sz="2400" b="1" dirty="0"/>
              <a:t>Step 5. Checkout 16 and 12 </a:t>
            </a:r>
          </a:p>
          <a:p>
            <a:pPr lvl="1"/>
            <a:r>
              <a:rPr lang="en-US" dirty="0">
                <a:solidFill>
                  <a:srgbClr val="FF0000"/>
                </a:solidFill>
              </a:rPr>
              <a:t>Because 12 &lt; 16, so move 12 to workspace</a:t>
            </a:r>
            <a:endParaRPr lang="en-US" dirty="0"/>
          </a:p>
          <a:p>
            <a:pPr lvl="1"/>
            <a:r>
              <a:rPr lang="en-US" dirty="0"/>
              <a:t>First: (16, 17, 20, 21, 27) </a:t>
            </a:r>
          </a:p>
          <a:p>
            <a:pPr lvl="1"/>
            <a:r>
              <a:rPr lang="en-US" dirty="0"/>
              <a:t>Second: (19) </a:t>
            </a:r>
          </a:p>
          <a:p>
            <a:pPr lvl="1"/>
            <a:r>
              <a:rPr lang="en-US" dirty="0"/>
              <a:t>Workspace: (9, 10, 11, 12, 12) </a:t>
            </a:r>
          </a:p>
          <a:p>
            <a:r>
              <a:rPr lang="en-US" sz="2400" b="1" dirty="0"/>
              <a:t>Step 6. Checkout 16 and 19 </a:t>
            </a:r>
          </a:p>
          <a:p>
            <a:pPr lvl="1"/>
            <a:r>
              <a:rPr lang="en-US" dirty="0"/>
              <a:t>First: (17, 20, 21, 27) </a:t>
            </a:r>
          </a:p>
          <a:p>
            <a:pPr lvl="1"/>
            <a:r>
              <a:rPr lang="en-US" dirty="0"/>
              <a:t>Second: (19) </a:t>
            </a:r>
          </a:p>
          <a:p>
            <a:pPr lvl="1"/>
            <a:r>
              <a:rPr lang="en-US" dirty="0"/>
              <a:t>Workspace: (9, 10, 11, 12, 12, 16) </a:t>
            </a:r>
          </a:p>
          <a:p>
            <a:r>
              <a:rPr lang="en-US" sz="2400" b="1" dirty="0"/>
              <a:t>Step 7. Checkout 17 and 19 </a:t>
            </a:r>
          </a:p>
          <a:p>
            <a:pPr lvl="1"/>
            <a:r>
              <a:rPr lang="en-US" dirty="0"/>
              <a:t>First: (20, 21, 27) </a:t>
            </a:r>
          </a:p>
          <a:p>
            <a:pPr lvl="1"/>
            <a:r>
              <a:rPr lang="en-US" dirty="0"/>
              <a:t>Second: (19) </a:t>
            </a:r>
          </a:p>
          <a:p>
            <a:pPr lvl="1"/>
            <a:r>
              <a:rPr lang="en-US" dirty="0"/>
              <a:t>Workspace: (9, 10, 11, 12, 12, 16, 17) </a:t>
            </a:r>
          </a:p>
          <a:p>
            <a:endParaRPr lang="en-TW" dirty="0"/>
          </a:p>
        </p:txBody>
      </p:sp>
      <p:sp>
        <p:nvSpPr>
          <p:cNvPr id="4" name="Slide Number Placeholder 3">
            <a:extLst>
              <a:ext uri="{FF2B5EF4-FFF2-40B4-BE49-F238E27FC236}">
                <a16:creationId xmlns:a16="http://schemas.microsoft.com/office/drawing/2014/main" id="{86544705-8C55-E549-8180-8E1717CA25F6}"/>
              </a:ext>
            </a:extLst>
          </p:cNvPr>
          <p:cNvSpPr>
            <a:spLocks noGrp="1"/>
          </p:cNvSpPr>
          <p:nvPr>
            <p:ph type="sldNum" sz="quarter" idx="12"/>
          </p:nvPr>
        </p:nvSpPr>
        <p:spPr/>
        <p:txBody>
          <a:bodyPr/>
          <a:lstStyle/>
          <a:p>
            <a:fld id="{14B373FC-FF3A-C64D-BE97-055D2267A4A7}" type="slidenum">
              <a:rPr lang="en-TW" smtClean="0"/>
              <a:t>48</a:t>
            </a:fld>
            <a:endParaRPr lang="en-TW"/>
          </a:p>
        </p:txBody>
      </p:sp>
    </p:spTree>
    <p:extLst>
      <p:ext uri="{BB962C8B-B14F-4D97-AF65-F5344CB8AC3E}">
        <p14:creationId xmlns:p14="http://schemas.microsoft.com/office/powerpoint/2010/main" val="16886632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DA4E-FC1A-E34A-9807-E03F9908E958}"/>
              </a:ext>
            </a:extLst>
          </p:cNvPr>
          <p:cNvSpPr>
            <a:spLocks noGrp="1"/>
          </p:cNvSpPr>
          <p:nvPr>
            <p:ph type="title"/>
          </p:nvPr>
        </p:nvSpPr>
        <p:spPr/>
        <p:txBody>
          <a:bodyPr/>
          <a:lstStyle/>
          <a:p>
            <a:r>
              <a:rPr lang="en-US" b="1" dirty="0"/>
              <a:t>Merge Example</a:t>
            </a:r>
            <a:endParaRPr lang="en-TW" dirty="0"/>
          </a:p>
        </p:txBody>
      </p:sp>
      <p:sp>
        <p:nvSpPr>
          <p:cNvPr id="3" name="Content Placeholder 2">
            <a:extLst>
              <a:ext uri="{FF2B5EF4-FFF2-40B4-BE49-F238E27FC236}">
                <a16:creationId xmlns:a16="http://schemas.microsoft.com/office/drawing/2014/main" id="{077D016E-7B61-3945-98E4-5C6F579F142A}"/>
              </a:ext>
            </a:extLst>
          </p:cNvPr>
          <p:cNvSpPr>
            <a:spLocks noGrp="1"/>
          </p:cNvSpPr>
          <p:nvPr>
            <p:ph idx="1"/>
          </p:nvPr>
        </p:nvSpPr>
        <p:spPr/>
        <p:txBody>
          <a:bodyPr/>
          <a:lstStyle/>
          <a:p>
            <a:r>
              <a:rPr lang="en-US" b="1" dirty="0"/>
              <a:t>Step 9. Checkout 20 and 19 </a:t>
            </a:r>
          </a:p>
          <a:p>
            <a:pPr lvl="1"/>
            <a:r>
              <a:rPr lang="en-US" dirty="0"/>
              <a:t>First: (20, 21, 27) </a:t>
            </a:r>
          </a:p>
          <a:p>
            <a:pPr lvl="1"/>
            <a:r>
              <a:rPr lang="en-US" dirty="0"/>
              <a:t>Second: ( ) </a:t>
            </a:r>
          </a:p>
          <a:p>
            <a:pPr lvl="1"/>
            <a:r>
              <a:rPr lang="en-US" dirty="0"/>
              <a:t>Workspace: (9, 10, 11, 12, 12, 16, 17, 19) </a:t>
            </a:r>
          </a:p>
          <a:p>
            <a:endParaRPr lang="en-US" b="1" dirty="0"/>
          </a:p>
          <a:p>
            <a:r>
              <a:rPr lang="en-US" b="1" dirty="0"/>
              <a:t>Step 10. Checkout 20 and empty list </a:t>
            </a:r>
          </a:p>
          <a:p>
            <a:pPr lvl="1"/>
            <a:r>
              <a:rPr lang="en-US" b="1" dirty="0">
                <a:solidFill>
                  <a:srgbClr val="FF0000"/>
                </a:solidFill>
              </a:rPr>
              <a:t>Because the First array is empty, we can move all elements of Second to </a:t>
            </a:r>
            <a:r>
              <a:rPr lang="en-US" b="1" dirty="0" err="1">
                <a:solidFill>
                  <a:srgbClr val="FF0000"/>
                </a:solidFill>
              </a:rPr>
              <a:t>Worksapce</a:t>
            </a:r>
            <a:r>
              <a:rPr lang="en-US" b="1" dirty="0">
                <a:solidFill>
                  <a:srgbClr val="FF0000"/>
                </a:solidFill>
              </a:rPr>
              <a:t> </a:t>
            </a:r>
          </a:p>
          <a:p>
            <a:pPr lvl="1"/>
            <a:r>
              <a:rPr lang="en-US" dirty="0"/>
              <a:t>First: ( ) </a:t>
            </a:r>
          </a:p>
          <a:p>
            <a:pPr lvl="1"/>
            <a:r>
              <a:rPr lang="en-US" dirty="0"/>
              <a:t>Second: ( ) </a:t>
            </a:r>
          </a:p>
          <a:p>
            <a:pPr lvl="1"/>
            <a:r>
              <a:rPr lang="en-US" dirty="0"/>
              <a:t>Workspace: (9, 10, 11, 12, 12, 16, 17, 19, 20, 21, 27) </a:t>
            </a:r>
          </a:p>
          <a:p>
            <a:endParaRPr lang="en-TW" dirty="0"/>
          </a:p>
        </p:txBody>
      </p:sp>
      <p:sp>
        <p:nvSpPr>
          <p:cNvPr id="4" name="Slide Number Placeholder 3">
            <a:extLst>
              <a:ext uri="{FF2B5EF4-FFF2-40B4-BE49-F238E27FC236}">
                <a16:creationId xmlns:a16="http://schemas.microsoft.com/office/drawing/2014/main" id="{7A31311E-FF8A-4E44-A414-F4F824FD2BF4}"/>
              </a:ext>
            </a:extLst>
          </p:cNvPr>
          <p:cNvSpPr>
            <a:spLocks noGrp="1"/>
          </p:cNvSpPr>
          <p:nvPr>
            <p:ph type="sldNum" sz="quarter" idx="12"/>
          </p:nvPr>
        </p:nvSpPr>
        <p:spPr/>
        <p:txBody>
          <a:bodyPr/>
          <a:lstStyle/>
          <a:p>
            <a:fld id="{14B373FC-FF3A-C64D-BE97-055D2267A4A7}" type="slidenum">
              <a:rPr lang="en-TW" smtClean="0"/>
              <a:t>49</a:t>
            </a:fld>
            <a:endParaRPr lang="en-TW"/>
          </a:p>
        </p:txBody>
      </p:sp>
    </p:spTree>
    <p:extLst>
      <p:ext uri="{BB962C8B-B14F-4D97-AF65-F5344CB8AC3E}">
        <p14:creationId xmlns:p14="http://schemas.microsoft.com/office/powerpoint/2010/main" val="4168820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878A5-D9AE-D143-A87C-3AD98CD363F0}"/>
              </a:ext>
            </a:extLst>
          </p:cNvPr>
          <p:cNvSpPr>
            <a:spLocks noGrp="1"/>
          </p:cNvSpPr>
          <p:nvPr>
            <p:ph type="title"/>
          </p:nvPr>
        </p:nvSpPr>
        <p:spPr/>
        <p:txBody>
          <a:bodyPr>
            <a:normAutofit/>
          </a:bodyPr>
          <a:lstStyle/>
          <a:p>
            <a:r>
              <a:rPr lang="en-US" b="1" dirty="0"/>
              <a:t>Iterative example</a:t>
            </a:r>
            <a:endParaRPr lang="en-TW" dirty="0"/>
          </a:p>
        </p:txBody>
      </p:sp>
      <p:sp>
        <p:nvSpPr>
          <p:cNvPr id="3" name="Content Placeholder 2">
            <a:extLst>
              <a:ext uri="{FF2B5EF4-FFF2-40B4-BE49-F238E27FC236}">
                <a16:creationId xmlns:a16="http://schemas.microsoft.com/office/drawing/2014/main" id="{F85C1F31-DF42-FB41-904F-5025D438828E}"/>
              </a:ext>
            </a:extLst>
          </p:cNvPr>
          <p:cNvSpPr>
            <a:spLocks noGrp="1"/>
          </p:cNvSpPr>
          <p:nvPr>
            <p:ph idx="1"/>
          </p:nvPr>
        </p:nvSpPr>
        <p:spPr/>
        <p:txBody>
          <a:bodyPr>
            <a:normAutofit/>
          </a:bodyPr>
          <a:lstStyle/>
          <a:p>
            <a:r>
              <a:rPr lang="en-US" dirty="0"/>
              <a:t>This program figures out the factorial of a number using an ordinary loop </a:t>
            </a:r>
          </a:p>
          <a:p>
            <a:endParaRPr lang="en-US" dirty="0"/>
          </a:p>
          <a:p>
            <a:pPr marL="457200" lvl="1" indent="0">
              <a:buNone/>
            </a:pPr>
            <a:r>
              <a:rPr lang="en-US" sz="2800" dirty="0"/>
              <a:t>factorial(5) = 1 x 2 x 3 x 4 x 5 = 120 </a:t>
            </a:r>
          </a:p>
          <a:p>
            <a:pPr marL="457200" lvl="1" indent="0">
              <a:buNone/>
            </a:pPr>
            <a:r>
              <a:rPr lang="en-US" sz="2800" dirty="0"/>
              <a:t>public static int factorial( int N ) { </a:t>
            </a:r>
          </a:p>
          <a:p>
            <a:pPr marL="914400" lvl="2" indent="0">
              <a:buNone/>
            </a:pPr>
            <a:r>
              <a:rPr lang="en-US" sz="2800" dirty="0"/>
              <a:t>int product = 1; </a:t>
            </a:r>
          </a:p>
          <a:p>
            <a:pPr marL="914400" lvl="2" indent="0">
              <a:buNone/>
            </a:pPr>
            <a:endParaRPr lang="en-US" sz="2800" dirty="0"/>
          </a:p>
          <a:p>
            <a:pPr marL="914400" lvl="2" indent="0">
              <a:buNone/>
            </a:pPr>
            <a:r>
              <a:rPr lang="en-US" sz="2800" dirty="0"/>
              <a:t>for ( int j = 1; j &lt;= N; </a:t>
            </a:r>
            <a:r>
              <a:rPr lang="en-US" sz="2800" dirty="0" err="1"/>
              <a:t>j++</a:t>
            </a:r>
            <a:r>
              <a:rPr lang="en-US" sz="2800" dirty="0"/>
              <a:t> ) </a:t>
            </a:r>
          </a:p>
          <a:p>
            <a:pPr marL="1371600" lvl="3" indent="0">
              <a:buNone/>
            </a:pPr>
            <a:r>
              <a:rPr lang="en-US" sz="2800" dirty="0"/>
              <a:t>product = product * j; </a:t>
            </a:r>
          </a:p>
          <a:p>
            <a:pPr marL="914400" lvl="2" indent="0">
              <a:buNone/>
            </a:pPr>
            <a:endParaRPr lang="en-US" sz="2800" dirty="0"/>
          </a:p>
          <a:p>
            <a:pPr marL="914400" lvl="2" indent="0">
              <a:buNone/>
            </a:pPr>
            <a:r>
              <a:rPr lang="en-US" sz="2800" dirty="0"/>
              <a:t>return product; </a:t>
            </a:r>
          </a:p>
          <a:p>
            <a:pPr marL="457200" lvl="1" indent="0">
              <a:buNone/>
            </a:pPr>
            <a:r>
              <a:rPr lang="en-US" sz="2800" dirty="0"/>
              <a:t>} </a:t>
            </a:r>
          </a:p>
          <a:p>
            <a:endParaRPr lang="en-TW" dirty="0"/>
          </a:p>
        </p:txBody>
      </p:sp>
      <p:sp>
        <p:nvSpPr>
          <p:cNvPr id="4" name="Slide Number Placeholder 3">
            <a:extLst>
              <a:ext uri="{FF2B5EF4-FFF2-40B4-BE49-F238E27FC236}">
                <a16:creationId xmlns:a16="http://schemas.microsoft.com/office/drawing/2014/main" id="{CD50081C-6546-4A4B-B8E0-303BE2472FCC}"/>
              </a:ext>
            </a:extLst>
          </p:cNvPr>
          <p:cNvSpPr>
            <a:spLocks noGrp="1"/>
          </p:cNvSpPr>
          <p:nvPr>
            <p:ph type="sldNum" sz="quarter" idx="12"/>
          </p:nvPr>
        </p:nvSpPr>
        <p:spPr/>
        <p:txBody>
          <a:bodyPr/>
          <a:lstStyle/>
          <a:p>
            <a:fld id="{14B373FC-FF3A-C64D-BE97-055D2267A4A7}" type="slidenum">
              <a:rPr lang="en-TW" smtClean="0"/>
              <a:t>5</a:t>
            </a:fld>
            <a:endParaRPr lang="en-TW"/>
          </a:p>
        </p:txBody>
      </p:sp>
      <p:sp>
        <p:nvSpPr>
          <p:cNvPr id="5" name="Rounded Rectangle 4">
            <a:extLst>
              <a:ext uri="{FF2B5EF4-FFF2-40B4-BE49-F238E27FC236}">
                <a16:creationId xmlns:a16="http://schemas.microsoft.com/office/drawing/2014/main" id="{0CBD51FD-BC53-2544-BAAE-BA17CE26519B}"/>
              </a:ext>
            </a:extLst>
          </p:cNvPr>
          <p:cNvSpPr/>
          <p:nvPr/>
        </p:nvSpPr>
        <p:spPr>
          <a:xfrm>
            <a:off x="996462" y="4255477"/>
            <a:ext cx="7584830" cy="95410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Rectangle 5">
            <a:extLst>
              <a:ext uri="{FF2B5EF4-FFF2-40B4-BE49-F238E27FC236}">
                <a16:creationId xmlns:a16="http://schemas.microsoft.com/office/drawing/2014/main" id="{248B448F-4CC4-C947-A26C-363DA070BBA2}"/>
              </a:ext>
            </a:extLst>
          </p:cNvPr>
          <p:cNvSpPr/>
          <p:nvPr/>
        </p:nvSpPr>
        <p:spPr>
          <a:xfrm>
            <a:off x="5373442" y="4255476"/>
            <a:ext cx="3135667" cy="954107"/>
          </a:xfrm>
          <a:prstGeom prst="rect">
            <a:avLst/>
          </a:prstGeom>
        </p:spPr>
        <p:txBody>
          <a:bodyPr wrap="none">
            <a:spAutoFit/>
          </a:bodyPr>
          <a:lstStyle/>
          <a:p>
            <a:r>
              <a:rPr lang="en-US" sz="2800" b="1" dirty="0">
                <a:solidFill>
                  <a:srgbClr val="FF0000"/>
                </a:solidFill>
              </a:rPr>
              <a:t>// for loop</a:t>
            </a:r>
          </a:p>
          <a:p>
            <a:r>
              <a:rPr lang="en-US" sz="2800" b="1" dirty="0">
                <a:solidFill>
                  <a:srgbClr val="FF0000"/>
                </a:solidFill>
              </a:rPr>
              <a:t>// run several times</a:t>
            </a:r>
            <a:endParaRPr lang="en-TW" sz="2800" b="1" dirty="0">
              <a:solidFill>
                <a:srgbClr val="FF0000"/>
              </a:solidFill>
            </a:endParaRPr>
          </a:p>
        </p:txBody>
      </p:sp>
    </p:spTree>
    <p:extLst>
      <p:ext uri="{BB962C8B-B14F-4D97-AF65-F5344CB8AC3E}">
        <p14:creationId xmlns:p14="http://schemas.microsoft.com/office/powerpoint/2010/main" val="848318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F9D2B-BEF8-0D46-B087-80ECC92AD16C}"/>
              </a:ext>
            </a:extLst>
          </p:cNvPr>
          <p:cNvSpPr>
            <a:spLocks noGrp="1"/>
          </p:cNvSpPr>
          <p:nvPr>
            <p:ph type="title"/>
          </p:nvPr>
        </p:nvSpPr>
        <p:spPr/>
        <p:txBody>
          <a:bodyPr/>
          <a:lstStyle/>
          <a:p>
            <a:r>
              <a:rPr lang="en-TW" b="1" dirty="0"/>
              <a:t>Analysis of Merge Example</a:t>
            </a:r>
          </a:p>
        </p:txBody>
      </p:sp>
      <p:sp>
        <p:nvSpPr>
          <p:cNvPr id="3" name="Content Placeholder 2">
            <a:extLst>
              <a:ext uri="{FF2B5EF4-FFF2-40B4-BE49-F238E27FC236}">
                <a16:creationId xmlns:a16="http://schemas.microsoft.com/office/drawing/2014/main" id="{5AE237AE-38B8-E046-B67E-B07FA638426D}"/>
              </a:ext>
            </a:extLst>
          </p:cNvPr>
          <p:cNvSpPr>
            <a:spLocks noGrp="1"/>
          </p:cNvSpPr>
          <p:nvPr>
            <p:ph idx="1"/>
          </p:nvPr>
        </p:nvSpPr>
        <p:spPr/>
        <p:txBody>
          <a:bodyPr>
            <a:normAutofit/>
          </a:bodyPr>
          <a:lstStyle/>
          <a:p>
            <a:r>
              <a:rPr lang="en-TW" dirty="0"/>
              <a:t>To merge the following lists, we use 10 steps.</a:t>
            </a:r>
          </a:p>
          <a:p>
            <a:pPr lvl="1"/>
            <a:r>
              <a:rPr lang="en-US" sz="2800" dirty="0"/>
              <a:t>First: (12, 16, 17, 20, 21, 27) </a:t>
            </a:r>
          </a:p>
          <a:p>
            <a:pPr lvl="1"/>
            <a:r>
              <a:rPr lang="en-US" sz="2800" dirty="0"/>
              <a:t>Second: (9, 10, 11, 12, 19) </a:t>
            </a:r>
          </a:p>
          <a:p>
            <a:pPr lvl="1"/>
            <a:endParaRPr lang="en-US" sz="2800" dirty="0"/>
          </a:p>
          <a:p>
            <a:r>
              <a:rPr lang="en-US" dirty="0"/>
              <a:t>Except one array being empty, we move an element to Workspace at each step</a:t>
            </a:r>
          </a:p>
          <a:p>
            <a:r>
              <a:rPr lang="en-US" dirty="0"/>
              <a:t>So, if we want to marge any two lists </a:t>
            </a:r>
            <a:r>
              <a:rPr lang="en-US" b="1" dirty="0">
                <a:solidFill>
                  <a:srgbClr val="FF0000"/>
                </a:solidFill>
              </a:rPr>
              <a:t>s1</a:t>
            </a:r>
            <a:r>
              <a:rPr lang="en-US" dirty="0"/>
              <a:t> and </a:t>
            </a:r>
            <a:r>
              <a:rPr lang="en-US" b="1" dirty="0">
                <a:solidFill>
                  <a:srgbClr val="FF0000"/>
                </a:solidFill>
              </a:rPr>
              <a:t>s2</a:t>
            </a:r>
            <a:r>
              <a:rPr lang="en-US" dirty="0"/>
              <a:t>, we need at most </a:t>
            </a:r>
            <a:r>
              <a:rPr lang="en-US" b="1" dirty="0">
                <a:solidFill>
                  <a:srgbClr val="FF0000"/>
                </a:solidFill>
              </a:rPr>
              <a:t>s1.length() + s2.length() </a:t>
            </a:r>
            <a:r>
              <a:rPr lang="en-US" dirty="0"/>
              <a:t>steps</a:t>
            </a:r>
            <a:endParaRPr lang="en-TW" dirty="0"/>
          </a:p>
        </p:txBody>
      </p:sp>
      <p:sp>
        <p:nvSpPr>
          <p:cNvPr id="4" name="Slide Number Placeholder 3">
            <a:extLst>
              <a:ext uri="{FF2B5EF4-FFF2-40B4-BE49-F238E27FC236}">
                <a16:creationId xmlns:a16="http://schemas.microsoft.com/office/drawing/2014/main" id="{29AABD2B-D232-F84D-A719-964D1D87AABA}"/>
              </a:ext>
            </a:extLst>
          </p:cNvPr>
          <p:cNvSpPr>
            <a:spLocks noGrp="1"/>
          </p:cNvSpPr>
          <p:nvPr>
            <p:ph type="sldNum" sz="quarter" idx="12"/>
          </p:nvPr>
        </p:nvSpPr>
        <p:spPr/>
        <p:txBody>
          <a:bodyPr/>
          <a:lstStyle/>
          <a:p>
            <a:fld id="{14B373FC-FF3A-C64D-BE97-055D2267A4A7}" type="slidenum">
              <a:rPr lang="en-TW" smtClean="0"/>
              <a:t>50</a:t>
            </a:fld>
            <a:endParaRPr lang="en-TW"/>
          </a:p>
        </p:txBody>
      </p:sp>
    </p:spTree>
    <p:extLst>
      <p:ext uri="{BB962C8B-B14F-4D97-AF65-F5344CB8AC3E}">
        <p14:creationId xmlns:p14="http://schemas.microsoft.com/office/powerpoint/2010/main" val="9219415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2F92E-9DB4-2842-B134-2A884A9F2CC7}"/>
              </a:ext>
            </a:extLst>
          </p:cNvPr>
          <p:cNvSpPr>
            <a:spLocks noGrp="1"/>
          </p:cNvSpPr>
          <p:nvPr>
            <p:ph type="title"/>
          </p:nvPr>
        </p:nvSpPr>
        <p:spPr/>
        <p:txBody>
          <a:bodyPr>
            <a:normAutofit/>
          </a:bodyPr>
          <a:lstStyle/>
          <a:p>
            <a:r>
              <a:rPr lang="en-US" b="1" dirty="0"/>
              <a:t>Java Implementation </a:t>
            </a:r>
            <a:endParaRPr lang="en-TW" dirty="0"/>
          </a:p>
        </p:txBody>
      </p:sp>
      <p:sp>
        <p:nvSpPr>
          <p:cNvPr id="3" name="Content Placeholder 2">
            <a:extLst>
              <a:ext uri="{FF2B5EF4-FFF2-40B4-BE49-F238E27FC236}">
                <a16:creationId xmlns:a16="http://schemas.microsoft.com/office/drawing/2014/main" id="{FB42F5EA-1DBE-2B41-B3A4-B21E35158E93}"/>
              </a:ext>
            </a:extLst>
          </p:cNvPr>
          <p:cNvSpPr>
            <a:spLocks noGrp="1"/>
          </p:cNvSpPr>
          <p:nvPr>
            <p:ph idx="1"/>
          </p:nvPr>
        </p:nvSpPr>
        <p:spPr/>
        <p:txBody>
          <a:bodyPr>
            <a:normAutofit/>
          </a:bodyPr>
          <a:lstStyle/>
          <a:p>
            <a:r>
              <a:rPr lang="en-US" sz="2400" dirty="0"/>
              <a:t>In the following merge method </a:t>
            </a:r>
          </a:p>
          <a:p>
            <a:pPr lvl="1"/>
            <a:r>
              <a:rPr lang="en-US" dirty="0" err="1"/>
              <a:t>theArray</a:t>
            </a:r>
            <a:r>
              <a:rPr lang="en-US" dirty="0"/>
              <a:t> is the array being sorted </a:t>
            </a:r>
          </a:p>
          <a:p>
            <a:pPr lvl="1"/>
            <a:r>
              <a:rPr lang="en-US" dirty="0"/>
              <a:t>first, second and </a:t>
            </a:r>
            <a:r>
              <a:rPr lang="en-US" dirty="0" err="1"/>
              <a:t>upperBound</a:t>
            </a:r>
            <a:r>
              <a:rPr lang="en-US" dirty="0"/>
              <a:t> define the edges of the two halves being sorted. first and second are incremented as items are copied into the workspace </a:t>
            </a:r>
          </a:p>
          <a:p>
            <a:pPr lvl="2"/>
            <a:r>
              <a:rPr lang="en-US" dirty="0"/>
              <a:t>first </a:t>
            </a:r>
            <a:r>
              <a:rPr lang="en-US" dirty="0">
                <a:sym typeface="Wingdings" pitchFamily="2" charset="2"/>
              </a:rPr>
              <a:t></a:t>
            </a:r>
            <a:r>
              <a:rPr lang="en-US" dirty="0"/>
              <a:t> second - 1 is the first half </a:t>
            </a:r>
          </a:p>
          <a:p>
            <a:pPr lvl="2"/>
            <a:r>
              <a:rPr lang="en-US" dirty="0"/>
              <a:t>second </a:t>
            </a:r>
            <a:r>
              <a:rPr lang="en-US" dirty="0">
                <a:sym typeface="Wingdings" pitchFamily="2" charset="2"/>
              </a:rPr>
              <a:t></a:t>
            </a:r>
            <a:r>
              <a:rPr lang="en-US" dirty="0"/>
              <a:t> </a:t>
            </a:r>
            <a:r>
              <a:rPr lang="en-US" dirty="0" err="1"/>
              <a:t>upperBound</a:t>
            </a:r>
            <a:r>
              <a:rPr lang="en-US" dirty="0"/>
              <a:t> is the second half </a:t>
            </a:r>
          </a:p>
          <a:p>
            <a:pPr lvl="1"/>
            <a:r>
              <a:rPr lang="en-US" dirty="0" err="1"/>
              <a:t>workSpace</a:t>
            </a:r>
            <a:r>
              <a:rPr lang="en-US" dirty="0"/>
              <a:t> is the intermediate array into which values are copied </a:t>
            </a:r>
          </a:p>
          <a:p>
            <a:pPr lvl="1"/>
            <a:r>
              <a:rPr lang="en-US" dirty="0"/>
              <a:t>The values from </a:t>
            </a:r>
            <a:r>
              <a:rPr lang="en-US" dirty="0" err="1"/>
              <a:t>workSpace</a:t>
            </a:r>
            <a:r>
              <a:rPr lang="en-US" dirty="0"/>
              <a:t> are then copied back into </a:t>
            </a:r>
            <a:r>
              <a:rPr lang="en-US" dirty="0" err="1"/>
              <a:t>theArray</a:t>
            </a:r>
            <a:r>
              <a:rPr lang="en-US" dirty="0"/>
              <a:t> </a:t>
            </a:r>
          </a:p>
          <a:p>
            <a:endParaRPr lang="en-TW" dirty="0"/>
          </a:p>
        </p:txBody>
      </p:sp>
      <p:sp>
        <p:nvSpPr>
          <p:cNvPr id="4" name="Slide Number Placeholder 3">
            <a:extLst>
              <a:ext uri="{FF2B5EF4-FFF2-40B4-BE49-F238E27FC236}">
                <a16:creationId xmlns:a16="http://schemas.microsoft.com/office/drawing/2014/main" id="{99927D7E-C569-1B42-BF53-6AC35D6635AF}"/>
              </a:ext>
            </a:extLst>
          </p:cNvPr>
          <p:cNvSpPr>
            <a:spLocks noGrp="1"/>
          </p:cNvSpPr>
          <p:nvPr>
            <p:ph type="sldNum" sz="quarter" idx="12"/>
          </p:nvPr>
        </p:nvSpPr>
        <p:spPr/>
        <p:txBody>
          <a:bodyPr/>
          <a:lstStyle/>
          <a:p>
            <a:fld id="{14B373FC-FF3A-C64D-BE97-055D2267A4A7}" type="slidenum">
              <a:rPr lang="en-TW" smtClean="0"/>
              <a:t>51</a:t>
            </a:fld>
            <a:endParaRPr lang="en-TW"/>
          </a:p>
        </p:txBody>
      </p:sp>
      <p:sp>
        <p:nvSpPr>
          <p:cNvPr id="6" name="Cube 5">
            <a:extLst>
              <a:ext uri="{FF2B5EF4-FFF2-40B4-BE49-F238E27FC236}">
                <a16:creationId xmlns:a16="http://schemas.microsoft.com/office/drawing/2014/main" id="{F0EA2B2F-3176-A849-AAA6-E6DA7CDDFFFB}"/>
              </a:ext>
            </a:extLst>
          </p:cNvPr>
          <p:cNvSpPr/>
          <p:nvPr/>
        </p:nvSpPr>
        <p:spPr>
          <a:xfrm>
            <a:off x="2287633" y="5645857"/>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5</a:t>
            </a:r>
          </a:p>
        </p:txBody>
      </p:sp>
      <p:sp>
        <p:nvSpPr>
          <p:cNvPr id="7" name="Cube 6">
            <a:extLst>
              <a:ext uri="{FF2B5EF4-FFF2-40B4-BE49-F238E27FC236}">
                <a16:creationId xmlns:a16="http://schemas.microsoft.com/office/drawing/2014/main" id="{8527CD86-A0C5-2E4A-AAA6-891FF79C771F}"/>
              </a:ext>
            </a:extLst>
          </p:cNvPr>
          <p:cNvSpPr/>
          <p:nvPr/>
        </p:nvSpPr>
        <p:spPr>
          <a:xfrm>
            <a:off x="3029571" y="5645858"/>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6</a:t>
            </a:r>
          </a:p>
        </p:txBody>
      </p:sp>
      <p:sp>
        <p:nvSpPr>
          <p:cNvPr id="8" name="Cube 7">
            <a:extLst>
              <a:ext uri="{FF2B5EF4-FFF2-40B4-BE49-F238E27FC236}">
                <a16:creationId xmlns:a16="http://schemas.microsoft.com/office/drawing/2014/main" id="{A275F61A-7172-D744-9DCE-FB37352E1711}"/>
              </a:ext>
            </a:extLst>
          </p:cNvPr>
          <p:cNvSpPr/>
          <p:nvPr/>
        </p:nvSpPr>
        <p:spPr>
          <a:xfrm>
            <a:off x="3771509" y="5645857"/>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1</a:t>
            </a:r>
          </a:p>
        </p:txBody>
      </p:sp>
      <p:sp>
        <p:nvSpPr>
          <p:cNvPr id="9" name="Cube 8">
            <a:extLst>
              <a:ext uri="{FF2B5EF4-FFF2-40B4-BE49-F238E27FC236}">
                <a16:creationId xmlns:a16="http://schemas.microsoft.com/office/drawing/2014/main" id="{0EC8D2B8-B053-9744-A99C-96BDA6E8D82E}"/>
              </a:ext>
            </a:extLst>
          </p:cNvPr>
          <p:cNvSpPr/>
          <p:nvPr/>
        </p:nvSpPr>
        <p:spPr>
          <a:xfrm>
            <a:off x="4513447" y="5645857"/>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7</a:t>
            </a:r>
          </a:p>
        </p:txBody>
      </p:sp>
      <p:sp>
        <p:nvSpPr>
          <p:cNvPr id="10" name="Cube 9">
            <a:extLst>
              <a:ext uri="{FF2B5EF4-FFF2-40B4-BE49-F238E27FC236}">
                <a16:creationId xmlns:a16="http://schemas.microsoft.com/office/drawing/2014/main" id="{2B7D3C61-3AE8-C048-A128-47E4DE640251}"/>
              </a:ext>
            </a:extLst>
          </p:cNvPr>
          <p:cNvSpPr/>
          <p:nvPr/>
        </p:nvSpPr>
        <p:spPr>
          <a:xfrm>
            <a:off x="5255385" y="5645858"/>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dirty="0">
                <a:solidFill>
                  <a:schemeClr val="tx1"/>
                </a:solidFill>
              </a:rPr>
              <a:t>2</a:t>
            </a:r>
          </a:p>
        </p:txBody>
      </p:sp>
      <p:sp>
        <p:nvSpPr>
          <p:cNvPr id="11" name="Cube 10">
            <a:extLst>
              <a:ext uri="{FF2B5EF4-FFF2-40B4-BE49-F238E27FC236}">
                <a16:creationId xmlns:a16="http://schemas.microsoft.com/office/drawing/2014/main" id="{D1E0896F-58FF-FD44-AA1A-13E91B64074F}"/>
              </a:ext>
            </a:extLst>
          </p:cNvPr>
          <p:cNvSpPr/>
          <p:nvPr/>
        </p:nvSpPr>
        <p:spPr>
          <a:xfrm>
            <a:off x="5997323" y="5645857"/>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dirty="0">
                <a:solidFill>
                  <a:schemeClr val="tx1"/>
                </a:solidFill>
              </a:rPr>
              <a:t>9</a:t>
            </a:r>
          </a:p>
        </p:txBody>
      </p:sp>
      <p:sp>
        <p:nvSpPr>
          <p:cNvPr id="12" name="Cube 11">
            <a:extLst>
              <a:ext uri="{FF2B5EF4-FFF2-40B4-BE49-F238E27FC236}">
                <a16:creationId xmlns:a16="http://schemas.microsoft.com/office/drawing/2014/main" id="{A330ABF0-6115-504C-BB87-E04F94FBDF9E}"/>
              </a:ext>
            </a:extLst>
          </p:cNvPr>
          <p:cNvSpPr/>
          <p:nvPr/>
        </p:nvSpPr>
        <p:spPr>
          <a:xfrm>
            <a:off x="6752029" y="5645857"/>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dirty="0">
                <a:solidFill>
                  <a:schemeClr val="tx1"/>
                </a:solidFill>
              </a:rPr>
              <a:t>4</a:t>
            </a:r>
          </a:p>
        </p:txBody>
      </p:sp>
      <p:sp>
        <p:nvSpPr>
          <p:cNvPr id="13" name="Cube 12">
            <a:extLst>
              <a:ext uri="{FF2B5EF4-FFF2-40B4-BE49-F238E27FC236}">
                <a16:creationId xmlns:a16="http://schemas.microsoft.com/office/drawing/2014/main" id="{6600D414-311C-6C45-B317-D13DE773E99E}"/>
              </a:ext>
            </a:extLst>
          </p:cNvPr>
          <p:cNvSpPr/>
          <p:nvPr/>
        </p:nvSpPr>
        <p:spPr>
          <a:xfrm>
            <a:off x="7493967" y="5645858"/>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dirty="0">
                <a:solidFill>
                  <a:schemeClr val="tx1"/>
                </a:solidFill>
              </a:rPr>
              <a:t>5</a:t>
            </a:r>
          </a:p>
        </p:txBody>
      </p:sp>
      <p:sp>
        <p:nvSpPr>
          <p:cNvPr id="15" name="Rectangle 14">
            <a:extLst>
              <a:ext uri="{FF2B5EF4-FFF2-40B4-BE49-F238E27FC236}">
                <a16:creationId xmlns:a16="http://schemas.microsoft.com/office/drawing/2014/main" id="{0B83578D-6F97-7B43-9CA2-6B068148B647}"/>
              </a:ext>
            </a:extLst>
          </p:cNvPr>
          <p:cNvSpPr/>
          <p:nvPr/>
        </p:nvSpPr>
        <p:spPr>
          <a:xfrm>
            <a:off x="2122824" y="4930199"/>
            <a:ext cx="1813493" cy="400110"/>
          </a:xfrm>
          <a:prstGeom prst="rect">
            <a:avLst/>
          </a:prstGeom>
        </p:spPr>
        <p:txBody>
          <a:bodyPr wrap="square">
            <a:spAutoFit/>
          </a:bodyPr>
          <a:lstStyle/>
          <a:p>
            <a:pPr algn="ctr"/>
            <a:r>
              <a:rPr lang="en-US" sz="2000" b="1" dirty="0">
                <a:solidFill>
                  <a:srgbClr val="FF0000"/>
                </a:solidFill>
                <a:latin typeface="Helvetica" pitchFamily="2" charset="0"/>
              </a:rPr>
              <a:t>First half</a:t>
            </a:r>
            <a:endParaRPr lang="en-US" sz="2000" b="1" dirty="0">
              <a:solidFill>
                <a:srgbClr val="FF0000"/>
              </a:solidFill>
              <a:effectLst/>
              <a:latin typeface="Helvetica" pitchFamily="2" charset="0"/>
            </a:endParaRPr>
          </a:p>
        </p:txBody>
      </p:sp>
      <p:sp>
        <p:nvSpPr>
          <p:cNvPr id="19" name="Right Brace 18">
            <a:extLst>
              <a:ext uri="{FF2B5EF4-FFF2-40B4-BE49-F238E27FC236}">
                <a16:creationId xmlns:a16="http://schemas.microsoft.com/office/drawing/2014/main" id="{D7E6C38F-BBB1-6B4F-9DA7-208AAC6C4D8E}"/>
              </a:ext>
            </a:extLst>
          </p:cNvPr>
          <p:cNvSpPr/>
          <p:nvPr/>
        </p:nvSpPr>
        <p:spPr>
          <a:xfrm rot="16200000">
            <a:off x="2941939" y="4786428"/>
            <a:ext cx="316523" cy="1342616"/>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20" name="Rectangle 19">
            <a:extLst>
              <a:ext uri="{FF2B5EF4-FFF2-40B4-BE49-F238E27FC236}">
                <a16:creationId xmlns:a16="http://schemas.microsoft.com/office/drawing/2014/main" id="{354AA857-41F6-8648-AB43-706EEF33469B}"/>
              </a:ext>
            </a:extLst>
          </p:cNvPr>
          <p:cNvSpPr/>
          <p:nvPr/>
        </p:nvSpPr>
        <p:spPr>
          <a:xfrm>
            <a:off x="3630249" y="4930200"/>
            <a:ext cx="1813493" cy="400110"/>
          </a:xfrm>
          <a:prstGeom prst="rect">
            <a:avLst/>
          </a:prstGeom>
        </p:spPr>
        <p:txBody>
          <a:bodyPr wrap="square">
            <a:spAutoFit/>
          </a:bodyPr>
          <a:lstStyle/>
          <a:p>
            <a:pPr algn="ctr"/>
            <a:r>
              <a:rPr lang="en-US" sz="2000" b="1" dirty="0">
                <a:solidFill>
                  <a:srgbClr val="FF0000"/>
                </a:solidFill>
                <a:latin typeface="Helvetica" pitchFamily="2" charset="0"/>
              </a:rPr>
              <a:t>Second half</a:t>
            </a:r>
            <a:endParaRPr lang="en-US" sz="2000" b="1" dirty="0">
              <a:solidFill>
                <a:srgbClr val="FF0000"/>
              </a:solidFill>
              <a:effectLst/>
              <a:latin typeface="Helvetica" pitchFamily="2" charset="0"/>
            </a:endParaRPr>
          </a:p>
        </p:txBody>
      </p:sp>
      <p:sp>
        <p:nvSpPr>
          <p:cNvPr id="21" name="Right Brace 20">
            <a:extLst>
              <a:ext uri="{FF2B5EF4-FFF2-40B4-BE49-F238E27FC236}">
                <a16:creationId xmlns:a16="http://schemas.microsoft.com/office/drawing/2014/main" id="{CC40AA5A-F663-7B45-ACB7-2D3DC99DC9FB}"/>
              </a:ext>
            </a:extLst>
          </p:cNvPr>
          <p:cNvSpPr/>
          <p:nvPr/>
        </p:nvSpPr>
        <p:spPr>
          <a:xfrm rot="16200000">
            <a:off x="4449364" y="4786429"/>
            <a:ext cx="316523" cy="1342616"/>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22" name="Rectangle 21">
            <a:extLst>
              <a:ext uri="{FF2B5EF4-FFF2-40B4-BE49-F238E27FC236}">
                <a16:creationId xmlns:a16="http://schemas.microsoft.com/office/drawing/2014/main" id="{20DBF78C-7ADC-EF45-A567-8552303D1FBE}"/>
              </a:ext>
            </a:extLst>
          </p:cNvPr>
          <p:cNvSpPr/>
          <p:nvPr/>
        </p:nvSpPr>
        <p:spPr>
          <a:xfrm>
            <a:off x="2287633" y="6488668"/>
            <a:ext cx="620683" cy="369332"/>
          </a:xfrm>
          <a:prstGeom prst="rect">
            <a:avLst/>
          </a:prstGeom>
        </p:spPr>
        <p:txBody>
          <a:bodyPr wrap="none">
            <a:spAutoFit/>
          </a:bodyPr>
          <a:lstStyle/>
          <a:p>
            <a:r>
              <a:rPr lang="en-US" b="1" dirty="0">
                <a:solidFill>
                  <a:srgbClr val="002060"/>
                </a:solidFill>
                <a:latin typeface="Helvetica" pitchFamily="2" charset="0"/>
              </a:rPr>
              <a:t>first</a:t>
            </a:r>
            <a:endParaRPr lang="en-TW" dirty="0">
              <a:solidFill>
                <a:srgbClr val="002060"/>
              </a:solidFill>
            </a:endParaRPr>
          </a:p>
        </p:txBody>
      </p:sp>
      <p:sp>
        <p:nvSpPr>
          <p:cNvPr id="23" name="Up Arrow 22">
            <a:extLst>
              <a:ext uri="{FF2B5EF4-FFF2-40B4-BE49-F238E27FC236}">
                <a16:creationId xmlns:a16="http://schemas.microsoft.com/office/drawing/2014/main" id="{8E57A553-2373-2847-833A-E951643981F3}"/>
              </a:ext>
            </a:extLst>
          </p:cNvPr>
          <p:cNvSpPr/>
          <p:nvPr/>
        </p:nvSpPr>
        <p:spPr>
          <a:xfrm>
            <a:off x="2428892" y="6376361"/>
            <a:ext cx="368843" cy="1742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ectangle 24">
            <a:extLst>
              <a:ext uri="{FF2B5EF4-FFF2-40B4-BE49-F238E27FC236}">
                <a16:creationId xmlns:a16="http://schemas.microsoft.com/office/drawing/2014/main" id="{8D04D104-4761-E949-9D86-BE892277E576}"/>
              </a:ext>
            </a:extLst>
          </p:cNvPr>
          <p:cNvSpPr/>
          <p:nvPr/>
        </p:nvSpPr>
        <p:spPr>
          <a:xfrm>
            <a:off x="3511755" y="6488668"/>
            <a:ext cx="992579" cy="369332"/>
          </a:xfrm>
          <a:prstGeom prst="rect">
            <a:avLst/>
          </a:prstGeom>
        </p:spPr>
        <p:txBody>
          <a:bodyPr wrap="none">
            <a:spAutoFit/>
          </a:bodyPr>
          <a:lstStyle/>
          <a:p>
            <a:r>
              <a:rPr lang="en-US" b="1" dirty="0">
                <a:solidFill>
                  <a:srgbClr val="002060"/>
                </a:solidFill>
                <a:latin typeface="Helvetica" pitchFamily="2" charset="0"/>
              </a:rPr>
              <a:t>second</a:t>
            </a:r>
            <a:endParaRPr lang="en-TW" dirty="0">
              <a:solidFill>
                <a:srgbClr val="002060"/>
              </a:solidFill>
            </a:endParaRPr>
          </a:p>
        </p:txBody>
      </p:sp>
      <p:sp>
        <p:nvSpPr>
          <p:cNvPr id="26" name="Up Arrow 25">
            <a:extLst>
              <a:ext uri="{FF2B5EF4-FFF2-40B4-BE49-F238E27FC236}">
                <a16:creationId xmlns:a16="http://schemas.microsoft.com/office/drawing/2014/main" id="{6361687B-4171-ED41-850A-F92DF148D221}"/>
              </a:ext>
            </a:extLst>
          </p:cNvPr>
          <p:cNvSpPr/>
          <p:nvPr/>
        </p:nvSpPr>
        <p:spPr>
          <a:xfrm>
            <a:off x="3895819" y="6376361"/>
            <a:ext cx="368843" cy="1742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Up Arrow 26">
            <a:extLst>
              <a:ext uri="{FF2B5EF4-FFF2-40B4-BE49-F238E27FC236}">
                <a16:creationId xmlns:a16="http://schemas.microsoft.com/office/drawing/2014/main" id="{E7D0D2D2-69D0-0145-96EE-C6D1E337AEA7}"/>
              </a:ext>
            </a:extLst>
          </p:cNvPr>
          <p:cNvSpPr/>
          <p:nvPr/>
        </p:nvSpPr>
        <p:spPr>
          <a:xfrm>
            <a:off x="4637030" y="6389042"/>
            <a:ext cx="368843" cy="1742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ectangle 27">
            <a:extLst>
              <a:ext uri="{FF2B5EF4-FFF2-40B4-BE49-F238E27FC236}">
                <a16:creationId xmlns:a16="http://schemas.microsoft.com/office/drawing/2014/main" id="{5398E112-F5C3-7044-B36D-27FECEC876CD}"/>
              </a:ext>
            </a:extLst>
          </p:cNvPr>
          <p:cNvSpPr/>
          <p:nvPr/>
        </p:nvSpPr>
        <p:spPr>
          <a:xfrm>
            <a:off x="4571999" y="6488668"/>
            <a:ext cx="1556836" cy="369332"/>
          </a:xfrm>
          <a:prstGeom prst="rect">
            <a:avLst/>
          </a:prstGeom>
        </p:spPr>
        <p:txBody>
          <a:bodyPr wrap="none">
            <a:spAutoFit/>
          </a:bodyPr>
          <a:lstStyle/>
          <a:p>
            <a:r>
              <a:rPr lang="en-US" b="1" dirty="0" err="1">
                <a:solidFill>
                  <a:srgbClr val="002060"/>
                </a:solidFill>
                <a:latin typeface="Helvetica" pitchFamily="2" charset="0"/>
              </a:rPr>
              <a:t>upperBound</a:t>
            </a:r>
            <a:endParaRPr lang="en-TW" dirty="0">
              <a:solidFill>
                <a:srgbClr val="002060"/>
              </a:solidFill>
            </a:endParaRPr>
          </a:p>
        </p:txBody>
      </p:sp>
    </p:spTree>
    <p:extLst>
      <p:ext uri="{BB962C8B-B14F-4D97-AF65-F5344CB8AC3E}">
        <p14:creationId xmlns:p14="http://schemas.microsoft.com/office/powerpoint/2010/main" val="2217650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78C14-1887-F045-94FA-EE3C10795425}"/>
              </a:ext>
            </a:extLst>
          </p:cNvPr>
          <p:cNvSpPr>
            <a:spLocks noGrp="1"/>
          </p:cNvSpPr>
          <p:nvPr>
            <p:ph type="title"/>
          </p:nvPr>
        </p:nvSpPr>
        <p:spPr/>
        <p:txBody>
          <a:bodyPr>
            <a:normAutofit/>
          </a:bodyPr>
          <a:lstStyle/>
          <a:p>
            <a:r>
              <a:rPr lang="en-US" b="1" dirty="0"/>
              <a:t>Java Implementation </a:t>
            </a:r>
            <a:endParaRPr lang="en-TW" dirty="0"/>
          </a:p>
        </p:txBody>
      </p:sp>
      <p:sp>
        <p:nvSpPr>
          <p:cNvPr id="3" name="Content Placeholder 2">
            <a:extLst>
              <a:ext uri="{FF2B5EF4-FFF2-40B4-BE49-F238E27FC236}">
                <a16:creationId xmlns:a16="http://schemas.microsoft.com/office/drawing/2014/main" id="{0298D67A-16B4-424D-AC35-28A26E94D150}"/>
              </a:ext>
            </a:extLst>
          </p:cNvPr>
          <p:cNvSpPr>
            <a:spLocks noGrp="1"/>
          </p:cNvSpPr>
          <p:nvPr>
            <p:ph idx="1"/>
          </p:nvPr>
        </p:nvSpPr>
        <p:spPr/>
        <p:txBody>
          <a:bodyPr>
            <a:normAutofit/>
          </a:bodyPr>
          <a:lstStyle/>
          <a:p>
            <a:pPr marL="0" indent="0">
              <a:buNone/>
            </a:pPr>
            <a:r>
              <a:rPr lang="en-US" sz="1800" dirty="0"/>
              <a:t>public void merge(long[] </a:t>
            </a:r>
            <a:r>
              <a:rPr lang="en-US" sz="1800" dirty="0" err="1"/>
              <a:t>workSpace</a:t>
            </a:r>
            <a:r>
              <a:rPr lang="en-US" sz="1800" dirty="0"/>
              <a:t>, int first, int second, int </a:t>
            </a:r>
            <a:r>
              <a:rPr lang="en-US" sz="1800" dirty="0" err="1"/>
              <a:t>upperBound</a:t>
            </a:r>
            <a:r>
              <a:rPr lang="en-US" sz="1800" dirty="0"/>
              <a:t>) { </a:t>
            </a:r>
          </a:p>
          <a:p>
            <a:pPr marL="457200" lvl="1" indent="0">
              <a:buNone/>
            </a:pPr>
            <a:r>
              <a:rPr lang="en-US" sz="1800" dirty="0"/>
              <a:t>int j = 0; </a:t>
            </a:r>
            <a:r>
              <a:rPr lang="en-US" sz="1800" dirty="0">
                <a:solidFill>
                  <a:srgbClr val="FF0000"/>
                </a:solidFill>
              </a:rPr>
              <a:t>// workspace index </a:t>
            </a:r>
          </a:p>
          <a:p>
            <a:pPr marL="457200" lvl="1" indent="0">
              <a:buNone/>
            </a:pPr>
            <a:r>
              <a:rPr lang="en-US" sz="1800" dirty="0"/>
              <a:t>int </a:t>
            </a:r>
            <a:r>
              <a:rPr lang="en-US" sz="1800" dirty="0" err="1"/>
              <a:t>lowerBound</a:t>
            </a:r>
            <a:r>
              <a:rPr lang="en-US" sz="1800" dirty="0"/>
              <a:t> = first; </a:t>
            </a:r>
          </a:p>
          <a:p>
            <a:pPr marL="457200" lvl="1" indent="0">
              <a:buNone/>
            </a:pPr>
            <a:r>
              <a:rPr lang="en-US" sz="1800" dirty="0"/>
              <a:t>int mid = second - 1; </a:t>
            </a:r>
          </a:p>
          <a:p>
            <a:pPr marL="457200" lvl="1" indent="0">
              <a:buNone/>
            </a:pPr>
            <a:r>
              <a:rPr lang="en-US" sz="1800" dirty="0"/>
              <a:t>int n = upperBound-lowerBound+1; </a:t>
            </a:r>
            <a:r>
              <a:rPr lang="en-US" sz="1800" dirty="0">
                <a:solidFill>
                  <a:srgbClr val="FF0000"/>
                </a:solidFill>
              </a:rPr>
              <a:t>// # of items </a:t>
            </a:r>
          </a:p>
          <a:p>
            <a:pPr marL="457200" lvl="1" indent="0">
              <a:buNone/>
            </a:pPr>
            <a:r>
              <a:rPr lang="en-US" sz="1800" dirty="0"/>
              <a:t>while(first &lt;= mid &amp;&amp; second &lt;= </a:t>
            </a:r>
            <a:r>
              <a:rPr lang="en-US" sz="1800" dirty="0" err="1"/>
              <a:t>upperBound</a:t>
            </a:r>
            <a:r>
              <a:rPr lang="en-US" sz="1800" dirty="0"/>
              <a:t>) </a:t>
            </a:r>
            <a:r>
              <a:rPr lang="en-US" sz="1800" dirty="0">
                <a:solidFill>
                  <a:srgbClr val="FF0000"/>
                </a:solidFill>
              </a:rPr>
              <a:t>//halves not empty </a:t>
            </a:r>
          </a:p>
          <a:p>
            <a:pPr marL="914400" lvl="2" indent="0">
              <a:buNone/>
            </a:pPr>
            <a:r>
              <a:rPr lang="en-US" sz="1800" dirty="0"/>
              <a:t>if( </a:t>
            </a:r>
            <a:r>
              <a:rPr lang="en-US" sz="1800" dirty="0" err="1"/>
              <a:t>theArray</a:t>
            </a:r>
            <a:r>
              <a:rPr lang="en-US" sz="1800" dirty="0"/>
              <a:t>[first] &lt; </a:t>
            </a:r>
            <a:r>
              <a:rPr lang="en-US" sz="1800" dirty="0" err="1"/>
              <a:t>theArray</a:t>
            </a:r>
            <a:r>
              <a:rPr lang="en-US" sz="1800" dirty="0"/>
              <a:t>[second] ) </a:t>
            </a:r>
          </a:p>
          <a:p>
            <a:pPr marL="1371600" lvl="3" indent="0">
              <a:buNone/>
            </a:pPr>
            <a:r>
              <a:rPr lang="en-US" dirty="0" err="1"/>
              <a:t>workSpace</a:t>
            </a:r>
            <a:r>
              <a:rPr lang="en-US" dirty="0"/>
              <a:t>[</a:t>
            </a:r>
            <a:r>
              <a:rPr lang="en-US" dirty="0" err="1"/>
              <a:t>j++</a:t>
            </a:r>
            <a:r>
              <a:rPr lang="en-US" dirty="0"/>
              <a:t>] = </a:t>
            </a:r>
            <a:r>
              <a:rPr lang="en-US" dirty="0" err="1"/>
              <a:t>theArray</a:t>
            </a:r>
            <a:r>
              <a:rPr lang="en-US" dirty="0"/>
              <a:t>[first++]; </a:t>
            </a:r>
          </a:p>
          <a:p>
            <a:pPr marL="914400" lvl="2" indent="0">
              <a:buNone/>
            </a:pPr>
            <a:r>
              <a:rPr lang="en-US" sz="1800" dirty="0"/>
              <a:t>else </a:t>
            </a:r>
          </a:p>
          <a:p>
            <a:pPr marL="1371600" lvl="3" indent="0">
              <a:buNone/>
            </a:pPr>
            <a:r>
              <a:rPr lang="en-US" dirty="0" err="1"/>
              <a:t>workSpace</a:t>
            </a:r>
            <a:r>
              <a:rPr lang="en-US" dirty="0"/>
              <a:t>[</a:t>
            </a:r>
            <a:r>
              <a:rPr lang="en-US" dirty="0" err="1"/>
              <a:t>j++</a:t>
            </a:r>
            <a:r>
              <a:rPr lang="en-US" dirty="0"/>
              <a:t>] = </a:t>
            </a:r>
            <a:r>
              <a:rPr lang="en-US" dirty="0" err="1"/>
              <a:t>theArray</a:t>
            </a:r>
            <a:r>
              <a:rPr lang="en-US" dirty="0"/>
              <a:t>[second++]; </a:t>
            </a:r>
          </a:p>
          <a:p>
            <a:pPr marL="914400" lvl="2" indent="0">
              <a:buNone/>
            </a:pPr>
            <a:r>
              <a:rPr lang="en-US" sz="1800" dirty="0"/>
              <a:t>while(first &lt;= mid) </a:t>
            </a:r>
            <a:r>
              <a:rPr lang="en-US" sz="1800" dirty="0">
                <a:solidFill>
                  <a:srgbClr val="FF0000"/>
                </a:solidFill>
              </a:rPr>
              <a:t>//check first half for remaining </a:t>
            </a:r>
          </a:p>
          <a:p>
            <a:pPr marL="1371600" lvl="3" indent="0">
              <a:buNone/>
            </a:pPr>
            <a:r>
              <a:rPr lang="en-US" dirty="0" err="1"/>
              <a:t>workSpace</a:t>
            </a:r>
            <a:r>
              <a:rPr lang="en-US" dirty="0"/>
              <a:t>[</a:t>
            </a:r>
            <a:r>
              <a:rPr lang="en-US" dirty="0" err="1"/>
              <a:t>j++</a:t>
            </a:r>
            <a:r>
              <a:rPr lang="en-US" dirty="0"/>
              <a:t>] = </a:t>
            </a:r>
            <a:r>
              <a:rPr lang="en-US" dirty="0" err="1"/>
              <a:t>theArray</a:t>
            </a:r>
            <a:r>
              <a:rPr lang="en-US" dirty="0"/>
              <a:t>[first++]; </a:t>
            </a:r>
          </a:p>
          <a:p>
            <a:pPr marL="914400" lvl="2" indent="0">
              <a:buNone/>
            </a:pPr>
            <a:r>
              <a:rPr lang="en-US" sz="1800" dirty="0"/>
              <a:t>while(second &lt;= </a:t>
            </a:r>
            <a:r>
              <a:rPr lang="en-US" sz="1800" dirty="0" err="1"/>
              <a:t>upperBound</a:t>
            </a:r>
            <a:r>
              <a:rPr lang="en-US" sz="1800" dirty="0"/>
              <a:t>) </a:t>
            </a:r>
            <a:r>
              <a:rPr lang="en-US" sz="1800" dirty="0">
                <a:solidFill>
                  <a:srgbClr val="FF0000"/>
                </a:solidFill>
              </a:rPr>
              <a:t>//check second half for remaining </a:t>
            </a:r>
          </a:p>
          <a:p>
            <a:pPr marL="1371600" lvl="3" indent="0">
              <a:buNone/>
            </a:pPr>
            <a:r>
              <a:rPr lang="en-US" dirty="0" err="1"/>
              <a:t>workSpace</a:t>
            </a:r>
            <a:r>
              <a:rPr lang="en-US" dirty="0"/>
              <a:t>[</a:t>
            </a:r>
            <a:r>
              <a:rPr lang="en-US" dirty="0" err="1"/>
              <a:t>j++</a:t>
            </a:r>
            <a:r>
              <a:rPr lang="en-US" dirty="0"/>
              <a:t>] = </a:t>
            </a:r>
            <a:r>
              <a:rPr lang="en-US" dirty="0" err="1"/>
              <a:t>theArray</a:t>
            </a:r>
            <a:r>
              <a:rPr lang="en-US" dirty="0"/>
              <a:t>[second++]; </a:t>
            </a:r>
          </a:p>
          <a:p>
            <a:pPr marL="914400" lvl="2" indent="0">
              <a:buNone/>
            </a:pPr>
            <a:r>
              <a:rPr lang="en-US" sz="1800" dirty="0"/>
              <a:t>for(j = 0; j&lt;n; </a:t>
            </a:r>
            <a:r>
              <a:rPr lang="en-US" sz="1800" dirty="0" err="1"/>
              <a:t>j++</a:t>
            </a:r>
            <a:r>
              <a:rPr lang="en-US" sz="1800" dirty="0"/>
              <a:t>) </a:t>
            </a:r>
          </a:p>
          <a:p>
            <a:pPr marL="1371600" lvl="3" indent="0">
              <a:buNone/>
            </a:pPr>
            <a:r>
              <a:rPr lang="en-US" dirty="0" err="1"/>
              <a:t>theArray</a:t>
            </a:r>
            <a:r>
              <a:rPr lang="en-US" dirty="0"/>
              <a:t>[</a:t>
            </a:r>
            <a:r>
              <a:rPr lang="en-US" dirty="0" err="1"/>
              <a:t>lowerBound+j</a:t>
            </a:r>
            <a:r>
              <a:rPr lang="en-US" dirty="0"/>
              <a:t>] = </a:t>
            </a:r>
            <a:r>
              <a:rPr lang="en-US" dirty="0" err="1"/>
              <a:t>workSpace</a:t>
            </a:r>
            <a:r>
              <a:rPr lang="en-US" dirty="0"/>
              <a:t>[j]; </a:t>
            </a:r>
            <a:r>
              <a:rPr lang="en-US" dirty="0">
                <a:solidFill>
                  <a:srgbClr val="FF0000"/>
                </a:solidFill>
              </a:rPr>
              <a:t>//copy the workspace back </a:t>
            </a:r>
          </a:p>
          <a:p>
            <a:pPr marL="0" indent="0">
              <a:buNone/>
            </a:pPr>
            <a:r>
              <a:rPr lang="en-US" sz="1800" dirty="0"/>
              <a:t>} // end merge() </a:t>
            </a:r>
          </a:p>
        </p:txBody>
      </p:sp>
      <p:sp>
        <p:nvSpPr>
          <p:cNvPr id="4" name="Slide Number Placeholder 3">
            <a:extLst>
              <a:ext uri="{FF2B5EF4-FFF2-40B4-BE49-F238E27FC236}">
                <a16:creationId xmlns:a16="http://schemas.microsoft.com/office/drawing/2014/main" id="{86C71CC6-6FF3-474F-949E-9884BC3F07CC}"/>
              </a:ext>
            </a:extLst>
          </p:cNvPr>
          <p:cNvSpPr>
            <a:spLocks noGrp="1"/>
          </p:cNvSpPr>
          <p:nvPr>
            <p:ph type="sldNum" sz="quarter" idx="12"/>
          </p:nvPr>
        </p:nvSpPr>
        <p:spPr/>
        <p:txBody>
          <a:bodyPr/>
          <a:lstStyle/>
          <a:p>
            <a:fld id="{14B373FC-FF3A-C64D-BE97-055D2267A4A7}" type="slidenum">
              <a:rPr lang="en-TW" smtClean="0"/>
              <a:t>52</a:t>
            </a:fld>
            <a:endParaRPr lang="en-TW"/>
          </a:p>
        </p:txBody>
      </p:sp>
    </p:spTree>
    <p:extLst>
      <p:ext uri="{BB962C8B-B14F-4D97-AF65-F5344CB8AC3E}">
        <p14:creationId xmlns:p14="http://schemas.microsoft.com/office/powerpoint/2010/main" val="2551708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0C39-41DA-3B49-BF91-E9145FDE5B2A}"/>
              </a:ext>
            </a:extLst>
          </p:cNvPr>
          <p:cNvSpPr>
            <a:spLocks noGrp="1"/>
          </p:cNvSpPr>
          <p:nvPr>
            <p:ph type="title"/>
          </p:nvPr>
        </p:nvSpPr>
        <p:spPr/>
        <p:txBody>
          <a:bodyPr>
            <a:normAutofit/>
          </a:bodyPr>
          <a:lstStyle/>
          <a:p>
            <a:r>
              <a:rPr lang="en-US" b="1" dirty="0"/>
              <a:t>Merge </a:t>
            </a:r>
            <a:endParaRPr lang="en-TW" dirty="0"/>
          </a:p>
        </p:txBody>
      </p:sp>
      <p:sp>
        <p:nvSpPr>
          <p:cNvPr id="3" name="Content Placeholder 2">
            <a:extLst>
              <a:ext uri="{FF2B5EF4-FFF2-40B4-BE49-F238E27FC236}">
                <a16:creationId xmlns:a16="http://schemas.microsoft.com/office/drawing/2014/main" id="{CC197D67-DCCE-7243-A789-5DFD28D07A0E}"/>
              </a:ext>
            </a:extLst>
          </p:cNvPr>
          <p:cNvSpPr>
            <a:spLocks noGrp="1"/>
          </p:cNvSpPr>
          <p:nvPr>
            <p:ph idx="1"/>
          </p:nvPr>
        </p:nvSpPr>
        <p:spPr/>
        <p:txBody>
          <a:bodyPr/>
          <a:lstStyle/>
          <a:p>
            <a:r>
              <a:rPr lang="en-US" dirty="0"/>
              <a:t>Merges two areas of an array into a workspace (temporary array) </a:t>
            </a:r>
          </a:p>
          <a:p>
            <a:r>
              <a:rPr lang="en-US" dirty="0"/>
              <a:t>Copies the workspace back onto original array </a:t>
            </a:r>
          </a:p>
          <a:p>
            <a:endParaRPr lang="en-TW" dirty="0"/>
          </a:p>
        </p:txBody>
      </p:sp>
      <p:sp>
        <p:nvSpPr>
          <p:cNvPr id="4" name="Slide Number Placeholder 3">
            <a:extLst>
              <a:ext uri="{FF2B5EF4-FFF2-40B4-BE49-F238E27FC236}">
                <a16:creationId xmlns:a16="http://schemas.microsoft.com/office/drawing/2014/main" id="{CD77328D-F4EF-7641-AE45-2D85417CD93A}"/>
              </a:ext>
            </a:extLst>
          </p:cNvPr>
          <p:cNvSpPr>
            <a:spLocks noGrp="1"/>
          </p:cNvSpPr>
          <p:nvPr>
            <p:ph type="sldNum" sz="quarter" idx="12"/>
          </p:nvPr>
        </p:nvSpPr>
        <p:spPr/>
        <p:txBody>
          <a:bodyPr/>
          <a:lstStyle/>
          <a:p>
            <a:fld id="{14B373FC-FF3A-C64D-BE97-055D2267A4A7}" type="slidenum">
              <a:rPr lang="en-TW" smtClean="0"/>
              <a:t>53</a:t>
            </a:fld>
            <a:endParaRPr lang="en-TW"/>
          </a:p>
        </p:txBody>
      </p:sp>
      <p:sp>
        <p:nvSpPr>
          <p:cNvPr id="6" name="Cube 5">
            <a:extLst>
              <a:ext uri="{FF2B5EF4-FFF2-40B4-BE49-F238E27FC236}">
                <a16:creationId xmlns:a16="http://schemas.microsoft.com/office/drawing/2014/main" id="{9E0C5EC5-5CFA-1149-AF94-00289FEF1686}"/>
              </a:ext>
            </a:extLst>
          </p:cNvPr>
          <p:cNvSpPr/>
          <p:nvPr/>
        </p:nvSpPr>
        <p:spPr>
          <a:xfrm>
            <a:off x="1267725" y="3257017"/>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5</a:t>
            </a:r>
          </a:p>
        </p:txBody>
      </p:sp>
      <p:sp>
        <p:nvSpPr>
          <p:cNvPr id="7" name="Cube 6">
            <a:extLst>
              <a:ext uri="{FF2B5EF4-FFF2-40B4-BE49-F238E27FC236}">
                <a16:creationId xmlns:a16="http://schemas.microsoft.com/office/drawing/2014/main" id="{59D6786B-CDAD-6149-B26C-6FB71CE09571}"/>
              </a:ext>
            </a:extLst>
          </p:cNvPr>
          <p:cNvSpPr/>
          <p:nvPr/>
        </p:nvSpPr>
        <p:spPr>
          <a:xfrm>
            <a:off x="2009663" y="3257018"/>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6</a:t>
            </a:r>
          </a:p>
        </p:txBody>
      </p:sp>
      <p:sp>
        <p:nvSpPr>
          <p:cNvPr id="8" name="Cube 7">
            <a:extLst>
              <a:ext uri="{FF2B5EF4-FFF2-40B4-BE49-F238E27FC236}">
                <a16:creationId xmlns:a16="http://schemas.microsoft.com/office/drawing/2014/main" id="{E36D79BA-9BA5-CE49-B931-16A2E364B1CF}"/>
              </a:ext>
            </a:extLst>
          </p:cNvPr>
          <p:cNvSpPr/>
          <p:nvPr/>
        </p:nvSpPr>
        <p:spPr>
          <a:xfrm>
            <a:off x="2751601" y="3257017"/>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1</a:t>
            </a:r>
          </a:p>
        </p:txBody>
      </p:sp>
      <p:sp>
        <p:nvSpPr>
          <p:cNvPr id="9" name="Cube 8">
            <a:extLst>
              <a:ext uri="{FF2B5EF4-FFF2-40B4-BE49-F238E27FC236}">
                <a16:creationId xmlns:a16="http://schemas.microsoft.com/office/drawing/2014/main" id="{21C96134-A432-2A49-8712-A2520B4D7783}"/>
              </a:ext>
            </a:extLst>
          </p:cNvPr>
          <p:cNvSpPr/>
          <p:nvPr/>
        </p:nvSpPr>
        <p:spPr>
          <a:xfrm>
            <a:off x="3493539" y="3257017"/>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7</a:t>
            </a:r>
          </a:p>
        </p:txBody>
      </p:sp>
      <p:sp>
        <p:nvSpPr>
          <p:cNvPr id="10" name="Cube 9">
            <a:extLst>
              <a:ext uri="{FF2B5EF4-FFF2-40B4-BE49-F238E27FC236}">
                <a16:creationId xmlns:a16="http://schemas.microsoft.com/office/drawing/2014/main" id="{C7F49C51-2AA8-DF45-A98B-3B214B9AC8CF}"/>
              </a:ext>
            </a:extLst>
          </p:cNvPr>
          <p:cNvSpPr/>
          <p:nvPr/>
        </p:nvSpPr>
        <p:spPr>
          <a:xfrm>
            <a:off x="4235477" y="3257018"/>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dirty="0">
                <a:solidFill>
                  <a:schemeClr val="tx1"/>
                </a:solidFill>
              </a:rPr>
              <a:t>2</a:t>
            </a:r>
          </a:p>
        </p:txBody>
      </p:sp>
      <p:sp>
        <p:nvSpPr>
          <p:cNvPr id="11" name="Cube 10">
            <a:extLst>
              <a:ext uri="{FF2B5EF4-FFF2-40B4-BE49-F238E27FC236}">
                <a16:creationId xmlns:a16="http://schemas.microsoft.com/office/drawing/2014/main" id="{87B333BD-500C-D24A-AA46-5BB866F603BB}"/>
              </a:ext>
            </a:extLst>
          </p:cNvPr>
          <p:cNvSpPr/>
          <p:nvPr/>
        </p:nvSpPr>
        <p:spPr>
          <a:xfrm>
            <a:off x="4977415" y="3257017"/>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dirty="0">
                <a:solidFill>
                  <a:schemeClr val="tx1"/>
                </a:solidFill>
              </a:rPr>
              <a:t>9</a:t>
            </a:r>
          </a:p>
        </p:txBody>
      </p:sp>
      <p:sp>
        <p:nvSpPr>
          <p:cNvPr id="12" name="Cube 11">
            <a:extLst>
              <a:ext uri="{FF2B5EF4-FFF2-40B4-BE49-F238E27FC236}">
                <a16:creationId xmlns:a16="http://schemas.microsoft.com/office/drawing/2014/main" id="{34052394-5373-1A41-B847-E630628C38E7}"/>
              </a:ext>
            </a:extLst>
          </p:cNvPr>
          <p:cNvSpPr/>
          <p:nvPr/>
        </p:nvSpPr>
        <p:spPr>
          <a:xfrm>
            <a:off x="5732121" y="3257017"/>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dirty="0">
                <a:solidFill>
                  <a:schemeClr val="tx1"/>
                </a:solidFill>
              </a:rPr>
              <a:t>4</a:t>
            </a:r>
          </a:p>
        </p:txBody>
      </p:sp>
      <p:sp>
        <p:nvSpPr>
          <p:cNvPr id="13" name="Cube 12">
            <a:extLst>
              <a:ext uri="{FF2B5EF4-FFF2-40B4-BE49-F238E27FC236}">
                <a16:creationId xmlns:a16="http://schemas.microsoft.com/office/drawing/2014/main" id="{B8135C38-5A7B-5F44-883E-C10036460281}"/>
              </a:ext>
            </a:extLst>
          </p:cNvPr>
          <p:cNvSpPr/>
          <p:nvPr/>
        </p:nvSpPr>
        <p:spPr>
          <a:xfrm>
            <a:off x="6474059" y="3257018"/>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dirty="0">
                <a:solidFill>
                  <a:schemeClr val="tx1"/>
                </a:solidFill>
              </a:rPr>
              <a:t>5</a:t>
            </a:r>
          </a:p>
        </p:txBody>
      </p:sp>
      <p:sp>
        <p:nvSpPr>
          <p:cNvPr id="14" name="Rectangle 13">
            <a:extLst>
              <a:ext uri="{FF2B5EF4-FFF2-40B4-BE49-F238E27FC236}">
                <a16:creationId xmlns:a16="http://schemas.microsoft.com/office/drawing/2014/main" id="{188B8DE9-47AB-8449-846D-16EAA5C8DD6B}"/>
              </a:ext>
            </a:extLst>
          </p:cNvPr>
          <p:cNvSpPr/>
          <p:nvPr/>
        </p:nvSpPr>
        <p:spPr>
          <a:xfrm>
            <a:off x="1102916" y="2541359"/>
            <a:ext cx="1813493" cy="400110"/>
          </a:xfrm>
          <a:prstGeom prst="rect">
            <a:avLst/>
          </a:prstGeom>
        </p:spPr>
        <p:txBody>
          <a:bodyPr wrap="square">
            <a:spAutoFit/>
          </a:bodyPr>
          <a:lstStyle/>
          <a:p>
            <a:pPr algn="ctr"/>
            <a:r>
              <a:rPr lang="en-US" sz="2000" b="1" dirty="0">
                <a:solidFill>
                  <a:srgbClr val="FF0000"/>
                </a:solidFill>
                <a:latin typeface="Helvetica" pitchFamily="2" charset="0"/>
              </a:rPr>
              <a:t>First half</a:t>
            </a:r>
            <a:endParaRPr lang="en-US" sz="2000" b="1" dirty="0">
              <a:solidFill>
                <a:srgbClr val="FF0000"/>
              </a:solidFill>
              <a:effectLst/>
              <a:latin typeface="Helvetica" pitchFamily="2" charset="0"/>
            </a:endParaRPr>
          </a:p>
        </p:txBody>
      </p:sp>
      <p:sp>
        <p:nvSpPr>
          <p:cNvPr id="15" name="Right Brace 14">
            <a:extLst>
              <a:ext uri="{FF2B5EF4-FFF2-40B4-BE49-F238E27FC236}">
                <a16:creationId xmlns:a16="http://schemas.microsoft.com/office/drawing/2014/main" id="{BBA776C3-6598-864D-A0FE-E928DEB09D36}"/>
              </a:ext>
            </a:extLst>
          </p:cNvPr>
          <p:cNvSpPr/>
          <p:nvPr/>
        </p:nvSpPr>
        <p:spPr>
          <a:xfrm rot="16200000">
            <a:off x="1922031" y="2397588"/>
            <a:ext cx="316523" cy="1342616"/>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16" name="Rectangle 15">
            <a:extLst>
              <a:ext uri="{FF2B5EF4-FFF2-40B4-BE49-F238E27FC236}">
                <a16:creationId xmlns:a16="http://schemas.microsoft.com/office/drawing/2014/main" id="{3AA8A735-7899-9442-8412-0F80E608AF59}"/>
              </a:ext>
            </a:extLst>
          </p:cNvPr>
          <p:cNvSpPr/>
          <p:nvPr/>
        </p:nvSpPr>
        <p:spPr>
          <a:xfrm>
            <a:off x="2610341" y="2541360"/>
            <a:ext cx="1813493" cy="400110"/>
          </a:xfrm>
          <a:prstGeom prst="rect">
            <a:avLst/>
          </a:prstGeom>
        </p:spPr>
        <p:txBody>
          <a:bodyPr wrap="square">
            <a:spAutoFit/>
          </a:bodyPr>
          <a:lstStyle/>
          <a:p>
            <a:pPr algn="ctr"/>
            <a:r>
              <a:rPr lang="en-US" sz="2000" b="1" dirty="0">
                <a:solidFill>
                  <a:srgbClr val="FF0000"/>
                </a:solidFill>
                <a:latin typeface="Helvetica" pitchFamily="2" charset="0"/>
              </a:rPr>
              <a:t>Second half</a:t>
            </a:r>
            <a:endParaRPr lang="en-US" sz="2000" b="1" dirty="0">
              <a:solidFill>
                <a:srgbClr val="FF0000"/>
              </a:solidFill>
              <a:effectLst/>
              <a:latin typeface="Helvetica" pitchFamily="2" charset="0"/>
            </a:endParaRPr>
          </a:p>
        </p:txBody>
      </p:sp>
      <p:sp>
        <p:nvSpPr>
          <p:cNvPr id="17" name="Right Brace 16">
            <a:extLst>
              <a:ext uri="{FF2B5EF4-FFF2-40B4-BE49-F238E27FC236}">
                <a16:creationId xmlns:a16="http://schemas.microsoft.com/office/drawing/2014/main" id="{084B8630-B94E-B54E-9891-FAB5C30500ED}"/>
              </a:ext>
            </a:extLst>
          </p:cNvPr>
          <p:cNvSpPr/>
          <p:nvPr/>
        </p:nvSpPr>
        <p:spPr>
          <a:xfrm rot="16200000">
            <a:off x="3429456" y="2397589"/>
            <a:ext cx="316523" cy="1342616"/>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18" name="Rectangle 17">
            <a:extLst>
              <a:ext uri="{FF2B5EF4-FFF2-40B4-BE49-F238E27FC236}">
                <a16:creationId xmlns:a16="http://schemas.microsoft.com/office/drawing/2014/main" id="{DBA28AFB-5771-6C49-9354-37AD60E14E2B}"/>
              </a:ext>
            </a:extLst>
          </p:cNvPr>
          <p:cNvSpPr/>
          <p:nvPr/>
        </p:nvSpPr>
        <p:spPr>
          <a:xfrm>
            <a:off x="1267725" y="4099828"/>
            <a:ext cx="620683" cy="369332"/>
          </a:xfrm>
          <a:prstGeom prst="rect">
            <a:avLst/>
          </a:prstGeom>
        </p:spPr>
        <p:txBody>
          <a:bodyPr wrap="none">
            <a:spAutoFit/>
          </a:bodyPr>
          <a:lstStyle/>
          <a:p>
            <a:r>
              <a:rPr lang="en-US" b="1" dirty="0">
                <a:solidFill>
                  <a:srgbClr val="002060"/>
                </a:solidFill>
                <a:latin typeface="Helvetica" pitchFamily="2" charset="0"/>
              </a:rPr>
              <a:t>first</a:t>
            </a:r>
            <a:endParaRPr lang="en-TW" dirty="0">
              <a:solidFill>
                <a:srgbClr val="002060"/>
              </a:solidFill>
            </a:endParaRPr>
          </a:p>
        </p:txBody>
      </p:sp>
      <p:sp>
        <p:nvSpPr>
          <p:cNvPr id="19" name="Up Arrow 18">
            <a:extLst>
              <a:ext uri="{FF2B5EF4-FFF2-40B4-BE49-F238E27FC236}">
                <a16:creationId xmlns:a16="http://schemas.microsoft.com/office/drawing/2014/main" id="{D9E24BFE-A9BE-6D45-8121-94DB012195B2}"/>
              </a:ext>
            </a:extLst>
          </p:cNvPr>
          <p:cNvSpPr/>
          <p:nvPr/>
        </p:nvSpPr>
        <p:spPr>
          <a:xfrm>
            <a:off x="1408984" y="3987521"/>
            <a:ext cx="368843" cy="1742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0" name="Rectangle 19">
            <a:extLst>
              <a:ext uri="{FF2B5EF4-FFF2-40B4-BE49-F238E27FC236}">
                <a16:creationId xmlns:a16="http://schemas.microsoft.com/office/drawing/2014/main" id="{BC983E74-534C-F84E-BB26-0D2EF5D9BF18}"/>
              </a:ext>
            </a:extLst>
          </p:cNvPr>
          <p:cNvSpPr/>
          <p:nvPr/>
        </p:nvSpPr>
        <p:spPr>
          <a:xfrm>
            <a:off x="2491847" y="4099828"/>
            <a:ext cx="992579" cy="369332"/>
          </a:xfrm>
          <a:prstGeom prst="rect">
            <a:avLst/>
          </a:prstGeom>
        </p:spPr>
        <p:txBody>
          <a:bodyPr wrap="none">
            <a:spAutoFit/>
          </a:bodyPr>
          <a:lstStyle/>
          <a:p>
            <a:r>
              <a:rPr lang="en-US" b="1" dirty="0">
                <a:solidFill>
                  <a:srgbClr val="002060"/>
                </a:solidFill>
                <a:latin typeface="Helvetica" pitchFamily="2" charset="0"/>
              </a:rPr>
              <a:t>second</a:t>
            </a:r>
            <a:endParaRPr lang="en-TW" dirty="0">
              <a:solidFill>
                <a:srgbClr val="002060"/>
              </a:solidFill>
            </a:endParaRPr>
          </a:p>
        </p:txBody>
      </p:sp>
      <p:sp>
        <p:nvSpPr>
          <p:cNvPr id="21" name="Up Arrow 20">
            <a:extLst>
              <a:ext uri="{FF2B5EF4-FFF2-40B4-BE49-F238E27FC236}">
                <a16:creationId xmlns:a16="http://schemas.microsoft.com/office/drawing/2014/main" id="{07B8A778-178E-AE43-8E9B-E5161F9649AE}"/>
              </a:ext>
            </a:extLst>
          </p:cNvPr>
          <p:cNvSpPr/>
          <p:nvPr/>
        </p:nvSpPr>
        <p:spPr>
          <a:xfrm>
            <a:off x="2875911" y="3987521"/>
            <a:ext cx="368843" cy="1742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2" name="Up Arrow 21">
            <a:extLst>
              <a:ext uri="{FF2B5EF4-FFF2-40B4-BE49-F238E27FC236}">
                <a16:creationId xmlns:a16="http://schemas.microsoft.com/office/drawing/2014/main" id="{AD2086B3-5132-3140-9015-4E377C7B1D49}"/>
              </a:ext>
            </a:extLst>
          </p:cNvPr>
          <p:cNvSpPr/>
          <p:nvPr/>
        </p:nvSpPr>
        <p:spPr>
          <a:xfrm>
            <a:off x="3617122" y="4000202"/>
            <a:ext cx="368843" cy="1742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3" name="Rectangle 22">
            <a:extLst>
              <a:ext uri="{FF2B5EF4-FFF2-40B4-BE49-F238E27FC236}">
                <a16:creationId xmlns:a16="http://schemas.microsoft.com/office/drawing/2014/main" id="{0B6C0BA6-825F-9B46-9B4E-B711E7FECE8F}"/>
              </a:ext>
            </a:extLst>
          </p:cNvPr>
          <p:cNvSpPr/>
          <p:nvPr/>
        </p:nvSpPr>
        <p:spPr>
          <a:xfrm>
            <a:off x="3552091" y="4099828"/>
            <a:ext cx="1556836" cy="369332"/>
          </a:xfrm>
          <a:prstGeom prst="rect">
            <a:avLst/>
          </a:prstGeom>
        </p:spPr>
        <p:txBody>
          <a:bodyPr wrap="none">
            <a:spAutoFit/>
          </a:bodyPr>
          <a:lstStyle/>
          <a:p>
            <a:r>
              <a:rPr lang="en-US" b="1" dirty="0" err="1">
                <a:solidFill>
                  <a:srgbClr val="002060"/>
                </a:solidFill>
                <a:latin typeface="Helvetica" pitchFamily="2" charset="0"/>
              </a:rPr>
              <a:t>upperBound</a:t>
            </a:r>
            <a:endParaRPr lang="en-TW" dirty="0">
              <a:solidFill>
                <a:srgbClr val="002060"/>
              </a:solidFill>
            </a:endParaRPr>
          </a:p>
        </p:txBody>
      </p:sp>
      <p:sp>
        <p:nvSpPr>
          <p:cNvPr id="24" name="Cube 23">
            <a:extLst>
              <a:ext uri="{FF2B5EF4-FFF2-40B4-BE49-F238E27FC236}">
                <a16:creationId xmlns:a16="http://schemas.microsoft.com/office/drawing/2014/main" id="{BBDE390B-0197-A649-8AA4-B8ACEBC6CBB0}"/>
              </a:ext>
            </a:extLst>
          </p:cNvPr>
          <p:cNvSpPr/>
          <p:nvPr/>
        </p:nvSpPr>
        <p:spPr>
          <a:xfrm>
            <a:off x="1267725" y="5448232"/>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1</a:t>
            </a:r>
          </a:p>
        </p:txBody>
      </p:sp>
      <p:sp>
        <p:nvSpPr>
          <p:cNvPr id="25" name="Cube 24">
            <a:extLst>
              <a:ext uri="{FF2B5EF4-FFF2-40B4-BE49-F238E27FC236}">
                <a16:creationId xmlns:a16="http://schemas.microsoft.com/office/drawing/2014/main" id="{B144573D-7E01-9545-9674-E06A53B77763}"/>
              </a:ext>
            </a:extLst>
          </p:cNvPr>
          <p:cNvSpPr/>
          <p:nvPr/>
        </p:nvSpPr>
        <p:spPr>
          <a:xfrm>
            <a:off x="2009663" y="5448233"/>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5</a:t>
            </a:r>
          </a:p>
        </p:txBody>
      </p:sp>
      <p:sp>
        <p:nvSpPr>
          <p:cNvPr id="26" name="Cube 25">
            <a:extLst>
              <a:ext uri="{FF2B5EF4-FFF2-40B4-BE49-F238E27FC236}">
                <a16:creationId xmlns:a16="http://schemas.microsoft.com/office/drawing/2014/main" id="{349C5784-14D2-574C-B6E5-E1F94CD3200D}"/>
              </a:ext>
            </a:extLst>
          </p:cNvPr>
          <p:cNvSpPr/>
          <p:nvPr/>
        </p:nvSpPr>
        <p:spPr>
          <a:xfrm>
            <a:off x="2751601" y="5448232"/>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6</a:t>
            </a:r>
          </a:p>
        </p:txBody>
      </p:sp>
      <p:sp>
        <p:nvSpPr>
          <p:cNvPr id="27" name="Cube 26">
            <a:extLst>
              <a:ext uri="{FF2B5EF4-FFF2-40B4-BE49-F238E27FC236}">
                <a16:creationId xmlns:a16="http://schemas.microsoft.com/office/drawing/2014/main" id="{AAAD54FD-9A47-3742-A275-7EBFF774E115}"/>
              </a:ext>
            </a:extLst>
          </p:cNvPr>
          <p:cNvSpPr/>
          <p:nvPr/>
        </p:nvSpPr>
        <p:spPr>
          <a:xfrm>
            <a:off x="3493539" y="5448232"/>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7</a:t>
            </a:r>
          </a:p>
        </p:txBody>
      </p:sp>
      <p:sp>
        <p:nvSpPr>
          <p:cNvPr id="28" name="Cube 27">
            <a:extLst>
              <a:ext uri="{FF2B5EF4-FFF2-40B4-BE49-F238E27FC236}">
                <a16:creationId xmlns:a16="http://schemas.microsoft.com/office/drawing/2014/main" id="{15C41667-353D-0946-BD73-82FD4CD58E82}"/>
              </a:ext>
            </a:extLst>
          </p:cNvPr>
          <p:cNvSpPr/>
          <p:nvPr/>
        </p:nvSpPr>
        <p:spPr>
          <a:xfrm>
            <a:off x="4235477" y="5448233"/>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dirty="0">
                <a:solidFill>
                  <a:schemeClr val="tx1"/>
                </a:solidFill>
              </a:rPr>
              <a:t>2</a:t>
            </a:r>
          </a:p>
        </p:txBody>
      </p:sp>
      <p:sp>
        <p:nvSpPr>
          <p:cNvPr id="29" name="Cube 28">
            <a:extLst>
              <a:ext uri="{FF2B5EF4-FFF2-40B4-BE49-F238E27FC236}">
                <a16:creationId xmlns:a16="http://schemas.microsoft.com/office/drawing/2014/main" id="{127DD918-DB44-B64E-830F-CD88DC5AA7D8}"/>
              </a:ext>
            </a:extLst>
          </p:cNvPr>
          <p:cNvSpPr/>
          <p:nvPr/>
        </p:nvSpPr>
        <p:spPr>
          <a:xfrm>
            <a:off x="4977415" y="5448232"/>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dirty="0">
                <a:solidFill>
                  <a:schemeClr val="tx1"/>
                </a:solidFill>
              </a:rPr>
              <a:t>9</a:t>
            </a:r>
          </a:p>
        </p:txBody>
      </p:sp>
      <p:sp>
        <p:nvSpPr>
          <p:cNvPr id="30" name="Cube 29">
            <a:extLst>
              <a:ext uri="{FF2B5EF4-FFF2-40B4-BE49-F238E27FC236}">
                <a16:creationId xmlns:a16="http://schemas.microsoft.com/office/drawing/2014/main" id="{F7C2010D-E688-FB4E-96F5-23C65A7E2D0A}"/>
              </a:ext>
            </a:extLst>
          </p:cNvPr>
          <p:cNvSpPr/>
          <p:nvPr/>
        </p:nvSpPr>
        <p:spPr>
          <a:xfrm>
            <a:off x="5732121" y="5448232"/>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dirty="0">
                <a:solidFill>
                  <a:schemeClr val="tx1"/>
                </a:solidFill>
              </a:rPr>
              <a:t>4</a:t>
            </a:r>
          </a:p>
        </p:txBody>
      </p:sp>
      <p:sp>
        <p:nvSpPr>
          <p:cNvPr id="31" name="Cube 30">
            <a:extLst>
              <a:ext uri="{FF2B5EF4-FFF2-40B4-BE49-F238E27FC236}">
                <a16:creationId xmlns:a16="http://schemas.microsoft.com/office/drawing/2014/main" id="{0B4FA9CA-04F5-0C4E-AA67-5471FE553E31}"/>
              </a:ext>
            </a:extLst>
          </p:cNvPr>
          <p:cNvSpPr/>
          <p:nvPr/>
        </p:nvSpPr>
        <p:spPr>
          <a:xfrm>
            <a:off x="6474059" y="5448233"/>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dirty="0">
                <a:solidFill>
                  <a:schemeClr val="tx1"/>
                </a:solidFill>
              </a:rPr>
              <a:t>5</a:t>
            </a:r>
          </a:p>
        </p:txBody>
      </p:sp>
      <p:sp>
        <p:nvSpPr>
          <p:cNvPr id="32" name="Up Arrow 31">
            <a:extLst>
              <a:ext uri="{FF2B5EF4-FFF2-40B4-BE49-F238E27FC236}">
                <a16:creationId xmlns:a16="http://schemas.microsoft.com/office/drawing/2014/main" id="{678E795B-F3EB-844A-B654-1A6472B7C247}"/>
              </a:ext>
            </a:extLst>
          </p:cNvPr>
          <p:cNvSpPr/>
          <p:nvPr/>
        </p:nvSpPr>
        <p:spPr>
          <a:xfrm rot="10800000">
            <a:off x="2398609" y="4584751"/>
            <a:ext cx="3477065" cy="556045"/>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5741993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38BF7-0547-E442-A99A-2ACF972C047C}"/>
              </a:ext>
            </a:extLst>
          </p:cNvPr>
          <p:cNvSpPr>
            <a:spLocks noGrp="1"/>
          </p:cNvSpPr>
          <p:nvPr>
            <p:ph type="title"/>
          </p:nvPr>
        </p:nvSpPr>
        <p:spPr/>
        <p:txBody>
          <a:bodyPr>
            <a:normAutofit/>
          </a:bodyPr>
          <a:lstStyle/>
          <a:p>
            <a:r>
              <a:rPr lang="en-US" b="1" dirty="0" err="1"/>
              <a:t>recMergeSort</a:t>
            </a:r>
            <a:r>
              <a:rPr lang="en-US" b="1" dirty="0"/>
              <a:t> method </a:t>
            </a:r>
            <a:endParaRPr lang="en-TW" dirty="0"/>
          </a:p>
        </p:txBody>
      </p:sp>
      <p:sp>
        <p:nvSpPr>
          <p:cNvPr id="3" name="Content Placeholder 2">
            <a:extLst>
              <a:ext uri="{FF2B5EF4-FFF2-40B4-BE49-F238E27FC236}">
                <a16:creationId xmlns:a16="http://schemas.microsoft.com/office/drawing/2014/main" id="{2423D925-03C1-E049-AC3A-75EBB24018D2}"/>
              </a:ext>
            </a:extLst>
          </p:cNvPr>
          <p:cNvSpPr>
            <a:spLocks noGrp="1"/>
          </p:cNvSpPr>
          <p:nvPr>
            <p:ph idx="1"/>
          </p:nvPr>
        </p:nvSpPr>
        <p:spPr/>
        <p:txBody>
          <a:bodyPr>
            <a:normAutofit/>
          </a:bodyPr>
          <a:lstStyle/>
          <a:p>
            <a:r>
              <a:rPr lang="en-US" dirty="0"/>
              <a:t>Computes the midpoint </a:t>
            </a:r>
          </a:p>
          <a:p>
            <a:r>
              <a:rPr lang="en-US" dirty="0"/>
              <a:t>Calls </a:t>
            </a:r>
            <a:r>
              <a:rPr lang="en-US" dirty="0" err="1"/>
              <a:t>recMergeSort</a:t>
            </a:r>
            <a:r>
              <a:rPr lang="en-US" dirty="0"/>
              <a:t> method on each of the halves </a:t>
            </a:r>
          </a:p>
          <a:p>
            <a:r>
              <a:rPr lang="en-US" dirty="0"/>
              <a:t>Calls merge method to merge the two sorted halves back together </a:t>
            </a:r>
          </a:p>
          <a:p>
            <a:r>
              <a:rPr lang="en-US" dirty="0"/>
              <a:t>Base case is when the range contains only one element (</a:t>
            </a:r>
            <a:r>
              <a:rPr lang="en-US" dirty="0" err="1"/>
              <a:t>lowerBound</a:t>
            </a:r>
            <a:r>
              <a:rPr lang="en-US" dirty="0"/>
              <a:t>==</a:t>
            </a:r>
            <a:r>
              <a:rPr lang="en-US" dirty="0" err="1"/>
              <a:t>upperBound</a:t>
            </a:r>
            <a:r>
              <a:rPr lang="en-US" dirty="0"/>
              <a:t>) </a:t>
            </a:r>
          </a:p>
          <a:p>
            <a:r>
              <a:rPr lang="en-US" dirty="0"/>
              <a:t>A single element is always sorted (obviously!) so it just returns itself </a:t>
            </a:r>
          </a:p>
          <a:p>
            <a:endParaRPr lang="en-TW" dirty="0"/>
          </a:p>
        </p:txBody>
      </p:sp>
      <p:sp>
        <p:nvSpPr>
          <p:cNvPr id="4" name="Slide Number Placeholder 3">
            <a:extLst>
              <a:ext uri="{FF2B5EF4-FFF2-40B4-BE49-F238E27FC236}">
                <a16:creationId xmlns:a16="http://schemas.microsoft.com/office/drawing/2014/main" id="{54113A23-3AA0-0848-8ED1-6A676189228F}"/>
              </a:ext>
            </a:extLst>
          </p:cNvPr>
          <p:cNvSpPr>
            <a:spLocks noGrp="1"/>
          </p:cNvSpPr>
          <p:nvPr>
            <p:ph type="sldNum" sz="quarter" idx="12"/>
          </p:nvPr>
        </p:nvSpPr>
        <p:spPr/>
        <p:txBody>
          <a:bodyPr/>
          <a:lstStyle/>
          <a:p>
            <a:fld id="{14B373FC-FF3A-C64D-BE97-055D2267A4A7}" type="slidenum">
              <a:rPr lang="en-TW" smtClean="0"/>
              <a:t>54</a:t>
            </a:fld>
            <a:endParaRPr lang="en-TW"/>
          </a:p>
        </p:txBody>
      </p:sp>
    </p:spTree>
    <p:extLst>
      <p:ext uri="{BB962C8B-B14F-4D97-AF65-F5344CB8AC3E}">
        <p14:creationId xmlns:p14="http://schemas.microsoft.com/office/powerpoint/2010/main" val="26306802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E592-73F6-7646-8525-06D59BBC2DE9}"/>
              </a:ext>
            </a:extLst>
          </p:cNvPr>
          <p:cNvSpPr>
            <a:spLocks noGrp="1"/>
          </p:cNvSpPr>
          <p:nvPr>
            <p:ph type="title"/>
          </p:nvPr>
        </p:nvSpPr>
        <p:spPr/>
        <p:txBody>
          <a:bodyPr>
            <a:normAutofit/>
          </a:bodyPr>
          <a:lstStyle/>
          <a:p>
            <a:r>
              <a:rPr lang="en-US" b="1" dirty="0" err="1"/>
              <a:t>MergeSort</a:t>
            </a:r>
            <a:endParaRPr lang="en-TW" dirty="0"/>
          </a:p>
        </p:txBody>
      </p:sp>
      <p:graphicFrame>
        <p:nvGraphicFramePr>
          <p:cNvPr id="8" name="Table 8">
            <a:extLst>
              <a:ext uri="{FF2B5EF4-FFF2-40B4-BE49-F238E27FC236}">
                <a16:creationId xmlns:a16="http://schemas.microsoft.com/office/drawing/2014/main" id="{49D19DA8-F7E6-5346-A691-112BA0456519}"/>
              </a:ext>
            </a:extLst>
          </p:cNvPr>
          <p:cNvGraphicFramePr>
            <a:graphicFrameLocks noGrp="1"/>
          </p:cNvGraphicFramePr>
          <p:nvPr>
            <p:ph idx="1"/>
            <p:extLst>
              <p:ext uri="{D42A27DB-BD31-4B8C-83A1-F6EECF244321}">
                <p14:modId xmlns:p14="http://schemas.microsoft.com/office/powerpoint/2010/main" val="1115210558"/>
              </p:ext>
            </p:extLst>
          </p:nvPr>
        </p:nvGraphicFramePr>
        <p:xfrm>
          <a:off x="238615" y="1990081"/>
          <a:ext cx="8663722" cy="3270253"/>
        </p:xfrm>
        <a:graphic>
          <a:graphicData uri="http://schemas.openxmlformats.org/drawingml/2006/table">
            <a:tbl>
              <a:tblPr firstRow="1" bandRow="1">
                <a:tableStyleId>{5940675A-B579-460E-94D1-54222C63F5DA}</a:tableStyleId>
              </a:tblPr>
              <a:tblGrid>
                <a:gridCol w="1512277">
                  <a:extLst>
                    <a:ext uri="{9D8B030D-6E8A-4147-A177-3AD203B41FA5}">
                      <a16:colId xmlns:a16="http://schemas.microsoft.com/office/drawing/2014/main" val="2734412140"/>
                    </a:ext>
                  </a:extLst>
                </a:gridCol>
                <a:gridCol w="476763">
                  <a:extLst>
                    <a:ext uri="{9D8B030D-6E8A-4147-A177-3AD203B41FA5}">
                      <a16:colId xmlns:a16="http://schemas.microsoft.com/office/drawing/2014/main" val="2184452091"/>
                    </a:ext>
                  </a:extLst>
                </a:gridCol>
                <a:gridCol w="476763">
                  <a:extLst>
                    <a:ext uri="{9D8B030D-6E8A-4147-A177-3AD203B41FA5}">
                      <a16:colId xmlns:a16="http://schemas.microsoft.com/office/drawing/2014/main" val="531715293"/>
                    </a:ext>
                  </a:extLst>
                </a:gridCol>
                <a:gridCol w="476763">
                  <a:extLst>
                    <a:ext uri="{9D8B030D-6E8A-4147-A177-3AD203B41FA5}">
                      <a16:colId xmlns:a16="http://schemas.microsoft.com/office/drawing/2014/main" val="3588911490"/>
                    </a:ext>
                  </a:extLst>
                </a:gridCol>
                <a:gridCol w="476763">
                  <a:extLst>
                    <a:ext uri="{9D8B030D-6E8A-4147-A177-3AD203B41FA5}">
                      <a16:colId xmlns:a16="http://schemas.microsoft.com/office/drawing/2014/main" val="2247357192"/>
                    </a:ext>
                  </a:extLst>
                </a:gridCol>
                <a:gridCol w="476763">
                  <a:extLst>
                    <a:ext uri="{9D8B030D-6E8A-4147-A177-3AD203B41FA5}">
                      <a16:colId xmlns:a16="http://schemas.microsoft.com/office/drawing/2014/main" val="3191822512"/>
                    </a:ext>
                  </a:extLst>
                </a:gridCol>
                <a:gridCol w="476763">
                  <a:extLst>
                    <a:ext uri="{9D8B030D-6E8A-4147-A177-3AD203B41FA5}">
                      <a16:colId xmlns:a16="http://schemas.microsoft.com/office/drawing/2014/main" val="2132887496"/>
                    </a:ext>
                  </a:extLst>
                </a:gridCol>
                <a:gridCol w="476763">
                  <a:extLst>
                    <a:ext uri="{9D8B030D-6E8A-4147-A177-3AD203B41FA5}">
                      <a16:colId xmlns:a16="http://schemas.microsoft.com/office/drawing/2014/main" val="3180207028"/>
                    </a:ext>
                  </a:extLst>
                </a:gridCol>
                <a:gridCol w="476763">
                  <a:extLst>
                    <a:ext uri="{9D8B030D-6E8A-4147-A177-3AD203B41FA5}">
                      <a16:colId xmlns:a16="http://schemas.microsoft.com/office/drawing/2014/main" val="3441543424"/>
                    </a:ext>
                  </a:extLst>
                </a:gridCol>
                <a:gridCol w="476763">
                  <a:extLst>
                    <a:ext uri="{9D8B030D-6E8A-4147-A177-3AD203B41FA5}">
                      <a16:colId xmlns:a16="http://schemas.microsoft.com/office/drawing/2014/main" val="3377427885"/>
                    </a:ext>
                  </a:extLst>
                </a:gridCol>
                <a:gridCol w="476763">
                  <a:extLst>
                    <a:ext uri="{9D8B030D-6E8A-4147-A177-3AD203B41FA5}">
                      <a16:colId xmlns:a16="http://schemas.microsoft.com/office/drawing/2014/main" val="1258405557"/>
                    </a:ext>
                  </a:extLst>
                </a:gridCol>
                <a:gridCol w="476763">
                  <a:extLst>
                    <a:ext uri="{9D8B030D-6E8A-4147-A177-3AD203B41FA5}">
                      <a16:colId xmlns:a16="http://schemas.microsoft.com/office/drawing/2014/main" val="116494331"/>
                    </a:ext>
                  </a:extLst>
                </a:gridCol>
                <a:gridCol w="476763">
                  <a:extLst>
                    <a:ext uri="{9D8B030D-6E8A-4147-A177-3AD203B41FA5}">
                      <a16:colId xmlns:a16="http://schemas.microsoft.com/office/drawing/2014/main" val="2477801190"/>
                    </a:ext>
                  </a:extLst>
                </a:gridCol>
                <a:gridCol w="476763">
                  <a:extLst>
                    <a:ext uri="{9D8B030D-6E8A-4147-A177-3AD203B41FA5}">
                      <a16:colId xmlns:a16="http://schemas.microsoft.com/office/drawing/2014/main" val="854484412"/>
                    </a:ext>
                  </a:extLst>
                </a:gridCol>
                <a:gridCol w="476763">
                  <a:extLst>
                    <a:ext uri="{9D8B030D-6E8A-4147-A177-3AD203B41FA5}">
                      <a16:colId xmlns:a16="http://schemas.microsoft.com/office/drawing/2014/main" val="459819102"/>
                    </a:ext>
                  </a:extLst>
                </a:gridCol>
                <a:gridCol w="476763">
                  <a:extLst>
                    <a:ext uri="{9D8B030D-6E8A-4147-A177-3AD203B41FA5}">
                      <a16:colId xmlns:a16="http://schemas.microsoft.com/office/drawing/2014/main" val="4242281801"/>
                    </a:ext>
                  </a:extLst>
                </a:gridCol>
              </a:tblGrid>
              <a:tr h="467179">
                <a:tc>
                  <a:txBody>
                    <a:bodyPr/>
                    <a:lstStyle/>
                    <a:p>
                      <a:r>
                        <a:rPr lang="en-US" sz="2000" b="1" dirty="0">
                          <a:solidFill>
                            <a:srgbClr val="0070C0"/>
                          </a:solidFill>
                          <a:latin typeface="Helvetica" pitchFamily="2" charset="0"/>
                        </a:rPr>
                        <a:t>Original</a:t>
                      </a:r>
                      <a:endParaRPr lang="en-TW" sz="2000" b="1" dirty="0">
                        <a:solidFill>
                          <a:srgbClr val="0070C0"/>
                        </a:solidFill>
                      </a:endParaRPr>
                    </a:p>
                  </a:txBody>
                  <a:tcPr/>
                </a:tc>
                <a:tc>
                  <a:txBody>
                    <a:bodyPr/>
                    <a:lstStyle/>
                    <a:p>
                      <a:pPr algn="ctr"/>
                      <a:r>
                        <a:rPr lang="en-TW" sz="2000" dirty="0"/>
                        <a:t>24</a:t>
                      </a:r>
                    </a:p>
                  </a:txBody>
                  <a:tcPr anchor="ctr"/>
                </a:tc>
                <a:tc>
                  <a:txBody>
                    <a:bodyPr/>
                    <a:lstStyle/>
                    <a:p>
                      <a:pPr algn="ctr"/>
                      <a:r>
                        <a:rPr lang="en-TW" sz="2000" dirty="0"/>
                        <a:t>13</a:t>
                      </a:r>
                    </a:p>
                  </a:txBody>
                  <a:tcPr anchor="ctr"/>
                </a:tc>
                <a:tc>
                  <a:txBody>
                    <a:bodyPr/>
                    <a:lstStyle/>
                    <a:p>
                      <a:pPr algn="ctr"/>
                      <a:r>
                        <a:rPr lang="en-TW" sz="2000" dirty="0"/>
                        <a:t>26</a:t>
                      </a:r>
                    </a:p>
                  </a:txBody>
                  <a:tcPr anchor="ctr"/>
                </a:tc>
                <a:tc>
                  <a:txBody>
                    <a:bodyPr/>
                    <a:lstStyle/>
                    <a:p>
                      <a:pPr algn="ctr"/>
                      <a:r>
                        <a:rPr lang="en-TW" sz="2000" dirty="0"/>
                        <a:t>1</a:t>
                      </a:r>
                    </a:p>
                  </a:txBody>
                  <a:tcPr anchor="ctr"/>
                </a:tc>
                <a:tc>
                  <a:txBody>
                    <a:bodyPr/>
                    <a:lstStyle/>
                    <a:p>
                      <a:pPr algn="ctr"/>
                      <a:r>
                        <a:rPr lang="en-TW" sz="2000" dirty="0"/>
                        <a:t>12</a:t>
                      </a:r>
                    </a:p>
                  </a:txBody>
                  <a:tcPr anchor="ctr"/>
                </a:tc>
                <a:tc>
                  <a:txBody>
                    <a:bodyPr/>
                    <a:lstStyle/>
                    <a:p>
                      <a:pPr algn="ctr"/>
                      <a:r>
                        <a:rPr lang="en-TW" sz="2000" dirty="0"/>
                        <a:t>27</a:t>
                      </a:r>
                    </a:p>
                  </a:txBody>
                  <a:tcPr anchor="ctr"/>
                </a:tc>
                <a:tc>
                  <a:txBody>
                    <a:bodyPr/>
                    <a:lstStyle/>
                    <a:p>
                      <a:pPr algn="ctr"/>
                      <a:r>
                        <a:rPr lang="en-TW" sz="2000" dirty="0"/>
                        <a:t>38</a:t>
                      </a:r>
                    </a:p>
                  </a:txBody>
                  <a:tcPr anchor="ctr"/>
                </a:tc>
                <a:tc>
                  <a:txBody>
                    <a:bodyPr/>
                    <a:lstStyle/>
                    <a:p>
                      <a:pPr algn="ctr"/>
                      <a:r>
                        <a:rPr lang="en-TW" sz="2000" dirty="0"/>
                        <a:t>15</a:t>
                      </a:r>
                    </a:p>
                  </a:txBody>
                  <a:tcPr anchor="ctr"/>
                </a:tc>
                <a:tc>
                  <a:txBody>
                    <a:bodyPr/>
                    <a:lstStyle/>
                    <a:p>
                      <a:pPr algn="ctr"/>
                      <a:endParaRPr lang="en-TW" sz="2000" dirty="0"/>
                    </a:p>
                  </a:txBody>
                  <a:tcPr anchor="ctr"/>
                </a:tc>
                <a:tc>
                  <a:txBody>
                    <a:bodyPr/>
                    <a:lstStyle/>
                    <a:p>
                      <a:pPr algn="ctr"/>
                      <a:endParaRPr lang="en-TW" sz="2000" dirty="0"/>
                    </a:p>
                  </a:txBody>
                  <a:tcPr anchor="ctr"/>
                </a:tc>
                <a:tc>
                  <a:txBody>
                    <a:bodyPr/>
                    <a:lstStyle/>
                    <a:p>
                      <a:pPr algn="ctr"/>
                      <a:endParaRPr lang="en-TW" sz="2000"/>
                    </a:p>
                  </a:txBody>
                  <a:tcPr anchor="ctr"/>
                </a:tc>
                <a:tc>
                  <a:txBody>
                    <a:bodyPr/>
                    <a:lstStyle/>
                    <a:p>
                      <a:pPr algn="ctr"/>
                      <a:endParaRPr lang="en-TW" sz="2000" dirty="0"/>
                    </a:p>
                  </a:txBody>
                  <a:tcPr anchor="ctr"/>
                </a:tc>
                <a:tc>
                  <a:txBody>
                    <a:bodyPr/>
                    <a:lstStyle/>
                    <a:p>
                      <a:pPr algn="ctr"/>
                      <a:endParaRPr lang="en-TW" sz="2000"/>
                    </a:p>
                  </a:txBody>
                  <a:tcPr anchor="ctr"/>
                </a:tc>
                <a:tc>
                  <a:txBody>
                    <a:bodyPr/>
                    <a:lstStyle/>
                    <a:p>
                      <a:pPr algn="ctr"/>
                      <a:endParaRPr lang="en-TW" sz="2000" dirty="0"/>
                    </a:p>
                  </a:txBody>
                  <a:tcPr anchor="ctr"/>
                </a:tc>
                <a:tc>
                  <a:txBody>
                    <a:bodyPr/>
                    <a:lstStyle/>
                    <a:p>
                      <a:pPr algn="ctr"/>
                      <a:endParaRPr lang="en-TW" sz="2000" dirty="0"/>
                    </a:p>
                  </a:txBody>
                  <a:tcPr anchor="ctr"/>
                </a:tc>
                <a:extLst>
                  <a:ext uri="{0D108BD9-81ED-4DB2-BD59-A6C34878D82A}">
                    <a16:rowId xmlns:a16="http://schemas.microsoft.com/office/drawing/2014/main" val="1000452259"/>
                  </a:ext>
                </a:extLst>
              </a:tr>
              <a:tr h="467179">
                <a:tc>
                  <a:txBody>
                    <a:bodyPr/>
                    <a:lstStyle/>
                    <a:p>
                      <a:r>
                        <a:rPr lang="en-US" sz="2000" b="1" dirty="0">
                          <a:solidFill>
                            <a:srgbClr val="0070C0"/>
                          </a:solidFill>
                          <a:latin typeface="Helvetica" pitchFamily="2" charset="0"/>
                        </a:rPr>
                        <a:t>Divide in 2 </a:t>
                      </a:r>
                      <a:endParaRPr lang="en-TW" sz="2000" b="1" dirty="0">
                        <a:solidFill>
                          <a:srgbClr val="0070C0"/>
                        </a:solidFill>
                      </a:endParaRPr>
                    </a:p>
                  </a:txBody>
                  <a:tcPr/>
                </a:tc>
                <a:tc>
                  <a:txBody>
                    <a:bodyPr/>
                    <a:lstStyle/>
                    <a:p>
                      <a:pPr algn="ctr"/>
                      <a:r>
                        <a:rPr lang="en-TW" sz="2000" dirty="0"/>
                        <a:t>24</a:t>
                      </a:r>
                    </a:p>
                  </a:txBody>
                  <a:tcPr anchor="ctr"/>
                </a:tc>
                <a:tc>
                  <a:txBody>
                    <a:bodyPr/>
                    <a:lstStyle/>
                    <a:p>
                      <a:pPr algn="ctr"/>
                      <a:r>
                        <a:rPr lang="en-TW" sz="2000" dirty="0"/>
                        <a:t>13</a:t>
                      </a:r>
                    </a:p>
                  </a:txBody>
                  <a:tcPr anchor="ctr"/>
                </a:tc>
                <a:tc>
                  <a:txBody>
                    <a:bodyPr/>
                    <a:lstStyle/>
                    <a:p>
                      <a:pPr algn="ctr"/>
                      <a:r>
                        <a:rPr lang="en-TW" sz="2000" dirty="0"/>
                        <a:t>26</a:t>
                      </a:r>
                    </a:p>
                  </a:txBody>
                  <a:tcPr anchor="ctr"/>
                </a:tc>
                <a:tc>
                  <a:txBody>
                    <a:bodyPr/>
                    <a:lstStyle/>
                    <a:p>
                      <a:pPr algn="ctr"/>
                      <a:r>
                        <a:rPr lang="en-TW" sz="2000" dirty="0"/>
                        <a:t>1</a:t>
                      </a:r>
                    </a:p>
                  </a:txBody>
                  <a:tcPr anchor="ctr"/>
                </a:tc>
                <a:tc>
                  <a:txBody>
                    <a:bodyPr/>
                    <a:lstStyle/>
                    <a:p>
                      <a:pPr algn="ctr"/>
                      <a:endParaRPr lang="en-TW" sz="2000" dirty="0"/>
                    </a:p>
                  </a:txBody>
                  <a:tcPr anchor="ctr"/>
                </a:tc>
                <a:tc>
                  <a:txBody>
                    <a:bodyPr/>
                    <a:lstStyle/>
                    <a:p>
                      <a:pPr algn="ctr"/>
                      <a:r>
                        <a:rPr lang="en-TW" sz="2000" dirty="0"/>
                        <a:t>12</a:t>
                      </a:r>
                    </a:p>
                  </a:txBody>
                  <a:tcPr anchor="ctr"/>
                </a:tc>
                <a:tc>
                  <a:txBody>
                    <a:bodyPr/>
                    <a:lstStyle/>
                    <a:p>
                      <a:pPr algn="ctr"/>
                      <a:r>
                        <a:rPr lang="en-TW" sz="2000" dirty="0"/>
                        <a:t>27</a:t>
                      </a:r>
                    </a:p>
                  </a:txBody>
                  <a:tcPr anchor="ctr"/>
                </a:tc>
                <a:tc>
                  <a:txBody>
                    <a:bodyPr/>
                    <a:lstStyle/>
                    <a:p>
                      <a:pPr algn="ctr"/>
                      <a:r>
                        <a:rPr lang="en-TW" sz="2000" dirty="0"/>
                        <a:t>38</a:t>
                      </a:r>
                    </a:p>
                  </a:txBody>
                  <a:tcPr anchor="ctr"/>
                </a:tc>
                <a:tc>
                  <a:txBody>
                    <a:bodyPr/>
                    <a:lstStyle/>
                    <a:p>
                      <a:pPr algn="ctr"/>
                      <a:r>
                        <a:rPr lang="en-TW" sz="2000" dirty="0"/>
                        <a:t>15</a:t>
                      </a:r>
                    </a:p>
                  </a:txBody>
                  <a:tcPr anchor="ctr"/>
                </a:tc>
                <a:tc>
                  <a:txBody>
                    <a:bodyPr/>
                    <a:lstStyle/>
                    <a:p>
                      <a:pPr algn="ctr"/>
                      <a:endParaRPr lang="en-TW" sz="2000" dirty="0"/>
                    </a:p>
                  </a:txBody>
                  <a:tcPr anchor="ctr"/>
                </a:tc>
                <a:tc>
                  <a:txBody>
                    <a:bodyPr/>
                    <a:lstStyle/>
                    <a:p>
                      <a:pPr algn="ctr"/>
                      <a:endParaRPr lang="en-TW" sz="2000"/>
                    </a:p>
                  </a:txBody>
                  <a:tcPr anchor="ctr"/>
                </a:tc>
                <a:tc>
                  <a:txBody>
                    <a:bodyPr/>
                    <a:lstStyle/>
                    <a:p>
                      <a:pPr algn="ctr"/>
                      <a:endParaRPr lang="en-TW" sz="2000"/>
                    </a:p>
                  </a:txBody>
                  <a:tcPr anchor="ctr"/>
                </a:tc>
                <a:tc>
                  <a:txBody>
                    <a:bodyPr/>
                    <a:lstStyle/>
                    <a:p>
                      <a:pPr algn="ctr"/>
                      <a:endParaRPr lang="en-TW" sz="2000"/>
                    </a:p>
                  </a:txBody>
                  <a:tcPr anchor="ctr"/>
                </a:tc>
                <a:tc>
                  <a:txBody>
                    <a:bodyPr/>
                    <a:lstStyle/>
                    <a:p>
                      <a:pPr algn="ctr"/>
                      <a:endParaRPr lang="en-TW" sz="2000"/>
                    </a:p>
                  </a:txBody>
                  <a:tcPr anchor="ctr"/>
                </a:tc>
                <a:tc>
                  <a:txBody>
                    <a:bodyPr/>
                    <a:lstStyle/>
                    <a:p>
                      <a:pPr algn="ctr"/>
                      <a:endParaRPr lang="en-TW" sz="2000"/>
                    </a:p>
                  </a:txBody>
                  <a:tcPr anchor="ctr"/>
                </a:tc>
                <a:extLst>
                  <a:ext uri="{0D108BD9-81ED-4DB2-BD59-A6C34878D82A}">
                    <a16:rowId xmlns:a16="http://schemas.microsoft.com/office/drawing/2014/main" val="2735646267"/>
                  </a:ext>
                </a:extLst>
              </a:tr>
              <a:tr h="467179">
                <a:tc>
                  <a:txBody>
                    <a:bodyPr/>
                    <a:lstStyle/>
                    <a:p>
                      <a:r>
                        <a:rPr lang="en-US" sz="2000" b="1" dirty="0">
                          <a:solidFill>
                            <a:srgbClr val="0070C0"/>
                          </a:solidFill>
                          <a:latin typeface="Helvetica" pitchFamily="2" charset="0"/>
                        </a:rPr>
                        <a:t>Divide in 4</a:t>
                      </a:r>
                      <a:endParaRPr lang="en-TW" sz="2000" b="1" dirty="0">
                        <a:solidFill>
                          <a:srgbClr val="0070C0"/>
                        </a:solidFill>
                      </a:endParaRPr>
                    </a:p>
                  </a:txBody>
                  <a:tcPr/>
                </a:tc>
                <a:tc>
                  <a:txBody>
                    <a:bodyPr/>
                    <a:lstStyle/>
                    <a:p>
                      <a:pPr algn="ctr"/>
                      <a:r>
                        <a:rPr lang="en-TW" sz="2000" dirty="0"/>
                        <a:t>24</a:t>
                      </a:r>
                    </a:p>
                  </a:txBody>
                  <a:tcPr anchor="ctr"/>
                </a:tc>
                <a:tc>
                  <a:txBody>
                    <a:bodyPr/>
                    <a:lstStyle/>
                    <a:p>
                      <a:pPr algn="ctr"/>
                      <a:r>
                        <a:rPr lang="en-TW" sz="2000" dirty="0"/>
                        <a:t>13</a:t>
                      </a:r>
                    </a:p>
                  </a:txBody>
                  <a:tcPr anchor="ctr"/>
                </a:tc>
                <a:tc>
                  <a:txBody>
                    <a:bodyPr/>
                    <a:lstStyle/>
                    <a:p>
                      <a:pPr algn="ctr"/>
                      <a:endParaRPr lang="en-TW" sz="2000" dirty="0"/>
                    </a:p>
                  </a:txBody>
                  <a:tcPr anchor="ctr"/>
                </a:tc>
                <a:tc>
                  <a:txBody>
                    <a:bodyPr/>
                    <a:lstStyle/>
                    <a:p>
                      <a:pPr algn="ctr"/>
                      <a:r>
                        <a:rPr lang="en-TW" sz="2000" dirty="0"/>
                        <a:t>26</a:t>
                      </a:r>
                    </a:p>
                  </a:txBody>
                  <a:tcPr anchor="ctr"/>
                </a:tc>
                <a:tc>
                  <a:txBody>
                    <a:bodyPr/>
                    <a:lstStyle/>
                    <a:p>
                      <a:pPr algn="ctr"/>
                      <a:r>
                        <a:rPr lang="en-TW" sz="2000" dirty="0"/>
                        <a:t>1</a:t>
                      </a:r>
                    </a:p>
                  </a:txBody>
                  <a:tcPr anchor="ctr"/>
                </a:tc>
                <a:tc>
                  <a:txBody>
                    <a:bodyPr/>
                    <a:lstStyle/>
                    <a:p>
                      <a:pPr algn="ctr"/>
                      <a:endParaRPr lang="en-TW" sz="2000" dirty="0"/>
                    </a:p>
                  </a:txBody>
                  <a:tcPr anchor="ctr"/>
                </a:tc>
                <a:tc>
                  <a:txBody>
                    <a:bodyPr/>
                    <a:lstStyle/>
                    <a:p>
                      <a:pPr algn="ctr"/>
                      <a:r>
                        <a:rPr lang="en-TW" sz="2000" dirty="0"/>
                        <a:t>12</a:t>
                      </a:r>
                    </a:p>
                  </a:txBody>
                  <a:tcPr anchor="ctr"/>
                </a:tc>
                <a:tc>
                  <a:txBody>
                    <a:bodyPr/>
                    <a:lstStyle/>
                    <a:p>
                      <a:pPr algn="ctr"/>
                      <a:r>
                        <a:rPr lang="en-TW" sz="2000" dirty="0"/>
                        <a:t>27</a:t>
                      </a:r>
                    </a:p>
                  </a:txBody>
                  <a:tcPr anchor="ctr"/>
                </a:tc>
                <a:tc>
                  <a:txBody>
                    <a:bodyPr/>
                    <a:lstStyle/>
                    <a:p>
                      <a:pPr algn="ctr"/>
                      <a:endParaRPr lang="en-TW" sz="2000" dirty="0"/>
                    </a:p>
                  </a:txBody>
                  <a:tcPr anchor="ctr"/>
                </a:tc>
                <a:tc>
                  <a:txBody>
                    <a:bodyPr/>
                    <a:lstStyle/>
                    <a:p>
                      <a:pPr algn="ctr"/>
                      <a:r>
                        <a:rPr lang="en-TW" sz="2000" dirty="0"/>
                        <a:t>38</a:t>
                      </a:r>
                    </a:p>
                  </a:txBody>
                  <a:tcPr anchor="ctr"/>
                </a:tc>
                <a:tc>
                  <a:txBody>
                    <a:bodyPr/>
                    <a:lstStyle/>
                    <a:p>
                      <a:pPr algn="ctr"/>
                      <a:r>
                        <a:rPr lang="en-TW" sz="2000" dirty="0"/>
                        <a:t>15</a:t>
                      </a:r>
                    </a:p>
                  </a:txBody>
                  <a:tcPr anchor="ctr"/>
                </a:tc>
                <a:tc>
                  <a:txBody>
                    <a:bodyPr/>
                    <a:lstStyle/>
                    <a:p>
                      <a:pPr algn="ctr"/>
                      <a:endParaRPr lang="en-TW" sz="2000" dirty="0"/>
                    </a:p>
                  </a:txBody>
                  <a:tcPr anchor="ctr"/>
                </a:tc>
                <a:tc>
                  <a:txBody>
                    <a:bodyPr/>
                    <a:lstStyle/>
                    <a:p>
                      <a:pPr algn="ctr"/>
                      <a:endParaRPr lang="en-TW" sz="2000"/>
                    </a:p>
                  </a:txBody>
                  <a:tcPr anchor="ctr"/>
                </a:tc>
                <a:tc>
                  <a:txBody>
                    <a:bodyPr/>
                    <a:lstStyle/>
                    <a:p>
                      <a:pPr algn="ctr"/>
                      <a:endParaRPr lang="en-TW" sz="2000"/>
                    </a:p>
                  </a:txBody>
                  <a:tcPr anchor="ctr"/>
                </a:tc>
                <a:tc>
                  <a:txBody>
                    <a:bodyPr/>
                    <a:lstStyle/>
                    <a:p>
                      <a:pPr algn="ctr"/>
                      <a:endParaRPr lang="en-TW" sz="2000"/>
                    </a:p>
                  </a:txBody>
                  <a:tcPr anchor="ctr"/>
                </a:tc>
                <a:extLst>
                  <a:ext uri="{0D108BD9-81ED-4DB2-BD59-A6C34878D82A}">
                    <a16:rowId xmlns:a16="http://schemas.microsoft.com/office/drawing/2014/main" val="2977000212"/>
                  </a:ext>
                </a:extLst>
              </a:tr>
              <a:tr h="467179">
                <a:tc>
                  <a:txBody>
                    <a:bodyPr/>
                    <a:lstStyle/>
                    <a:p>
                      <a:r>
                        <a:rPr lang="en-US" sz="2000" b="1" dirty="0">
                          <a:solidFill>
                            <a:srgbClr val="0070C0"/>
                          </a:solidFill>
                          <a:latin typeface="Helvetica" pitchFamily="2" charset="0"/>
                        </a:rPr>
                        <a:t>Divide in 8</a:t>
                      </a:r>
                      <a:endParaRPr lang="en-TW" sz="2000" b="1" dirty="0">
                        <a:solidFill>
                          <a:srgbClr val="0070C0"/>
                        </a:solidFill>
                      </a:endParaRPr>
                    </a:p>
                  </a:txBody>
                  <a:tcPr/>
                </a:tc>
                <a:tc>
                  <a:txBody>
                    <a:bodyPr/>
                    <a:lstStyle/>
                    <a:p>
                      <a:pPr algn="ctr"/>
                      <a:r>
                        <a:rPr lang="en-TW" sz="2000" b="1" dirty="0">
                          <a:solidFill>
                            <a:srgbClr val="00B050"/>
                          </a:solidFill>
                        </a:rPr>
                        <a:t>24</a:t>
                      </a:r>
                    </a:p>
                  </a:txBody>
                  <a:tcPr anchor="ctr"/>
                </a:tc>
                <a:tc>
                  <a:txBody>
                    <a:bodyPr/>
                    <a:lstStyle/>
                    <a:p>
                      <a:pPr algn="ctr"/>
                      <a:endParaRPr lang="en-TW" sz="2000" b="1" dirty="0">
                        <a:solidFill>
                          <a:srgbClr val="00B050"/>
                        </a:solidFill>
                      </a:endParaRPr>
                    </a:p>
                  </a:txBody>
                  <a:tcPr anchor="ctr"/>
                </a:tc>
                <a:tc>
                  <a:txBody>
                    <a:bodyPr/>
                    <a:lstStyle/>
                    <a:p>
                      <a:pPr algn="ctr"/>
                      <a:r>
                        <a:rPr lang="en-TW" sz="2000" b="1" dirty="0">
                          <a:solidFill>
                            <a:srgbClr val="00B050"/>
                          </a:solidFill>
                        </a:rPr>
                        <a:t>13</a:t>
                      </a:r>
                    </a:p>
                  </a:txBody>
                  <a:tcPr anchor="ctr"/>
                </a:tc>
                <a:tc>
                  <a:txBody>
                    <a:bodyPr/>
                    <a:lstStyle/>
                    <a:p>
                      <a:pPr algn="ctr"/>
                      <a:endParaRPr lang="en-TW" sz="2000" b="1" dirty="0">
                        <a:solidFill>
                          <a:srgbClr val="00B050"/>
                        </a:solidFill>
                      </a:endParaRPr>
                    </a:p>
                  </a:txBody>
                  <a:tcPr anchor="ctr"/>
                </a:tc>
                <a:tc>
                  <a:txBody>
                    <a:bodyPr/>
                    <a:lstStyle/>
                    <a:p>
                      <a:pPr algn="ctr"/>
                      <a:r>
                        <a:rPr lang="en-TW" sz="2000" b="1" dirty="0">
                          <a:solidFill>
                            <a:srgbClr val="00B050"/>
                          </a:solidFill>
                        </a:rPr>
                        <a:t>26</a:t>
                      </a:r>
                    </a:p>
                  </a:txBody>
                  <a:tcPr anchor="ctr"/>
                </a:tc>
                <a:tc>
                  <a:txBody>
                    <a:bodyPr/>
                    <a:lstStyle/>
                    <a:p>
                      <a:pPr algn="ctr"/>
                      <a:endParaRPr lang="en-TW" sz="2000" b="1" dirty="0">
                        <a:solidFill>
                          <a:srgbClr val="00B050"/>
                        </a:solidFill>
                      </a:endParaRPr>
                    </a:p>
                  </a:txBody>
                  <a:tcPr anchor="ctr"/>
                </a:tc>
                <a:tc>
                  <a:txBody>
                    <a:bodyPr/>
                    <a:lstStyle/>
                    <a:p>
                      <a:pPr algn="ctr"/>
                      <a:r>
                        <a:rPr lang="en-TW" sz="2000" b="1" dirty="0">
                          <a:solidFill>
                            <a:srgbClr val="00B050"/>
                          </a:solidFill>
                        </a:rPr>
                        <a:t>1</a:t>
                      </a:r>
                    </a:p>
                  </a:txBody>
                  <a:tcPr anchor="ctr"/>
                </a:tc>
                <a:tc>
                  <a:txBody>
                    <a:bodyPr/>
                    <a:lstStyle/>
                    <a:p>
                      <a:pPr algn="ctr"/>
                      <a:endParaRPr lang="en-TW" sz="2000" b="1" dirty="0">
                        <a:solidFill>
                          <a:srgbClr val="00B050"/>
                        </a:solidFill>
                      </a:endParaRPr>
                    </a:p>
                  </a:txBody>
                  <a:tcPr anchor="ctr"/>
                </a:tc>
                <a:tc>
                  <a:txBody>
                    <a:bodyPr/>
                    <a:lstStyle/>
                    <a:p>
                      <a:pPr algn="ctr"/>
                      <a:r>
                        <a:rPr lang="en-TW" sz="2000" b="1" dirty="0">
                          <a:solidFill>
                            <a:srgbClr val="00B050"/>
                          </a:solidFill>
                        </a:rPr>
                        <a:t>12</a:t>
                      </a:r>
                    </a:p>
                  </a:txBody>
                  <a:tcPr anchor="ctr"/>
                </a:tc>
                <a:tc>
                  <a:txBody>
                    <a:bodyPr/>
                    <a:lstStyle/>
                    <a:p>
                      <a:pPr algn="ctr"/>
                      <a:endParaRPr lang="en-TW" sz="2000" b="1" dirty="0">
                        <a:solidFill>
                          <a:srgbClr val="00B050"/>
                        </a:solidFill>
                      </a:endParaRPr>
                    </a:p>
                  </a:txBody>
                  <a:tcPr anchor="ctr"/>
                </a:tc>
                <a:tc>
                  <a:txBody>
                    <a:bodyPr/>
                    <a:lstStyle/>
                    <a:p>
                      <a:pPr algn="ctr"/>
                      <a:r>
                        <a:rPr lang="en-TW" sz="2000" b="1" dirty="0">
                          <a:solidFill>
                            <a:srgbClr val="00B050"/>
                          </a:solidFill>
                        </a:rPr>
                        <a:t>27</a:t>
                      </a:r>
                    </a:p>
                  </a:txBody>
                  <a:tcPr anchor="ctr"/>
                </a:tc>
                <a:tc>
                  <a:txBody>
                    <a:bodyPr/>
                    <a:lstStyle/>
                    <a:p>
                      <a:pPr algn="ctr"/>
                      <a:endParaRPr lang="en-TW" sz="2000" b="1" dirty="0">
                        <a:solidFill>
                          <a:srgbClr val="00B050"/>
                        </a:solidFill>
                      </a:endParaRPr>
                    </a:p>
                  </a:txBody>
                  <a:tcPr anchor="ctr"/>
                </a:tc>
                <a:tc>
                  <a:txBody>
                    <a:bodyPr/>
                    <a:lstStyle/>
                    <a:p>
                      <a:pPr algn="ctr"/>
                      <a:r>
                        <a:rPr lang="en-TW" sz="2000" b="1" dirty="0">
                          <a:solidFill>
                            <a:srgbClr val="00B050"/>
                          </a:solidFill>
                        </a:rPr>
                        <a:t>38</a:t>
                      </a:r>
                    </a:p>
                  </a:txBody>
                  <a:tcPr anchor="ctr"/>
                </a:tc>
                <a:tc>
                  <a:txBody>
                    <a:bodyPr/>
                    <a:lstStyle/>
                    <a:p>
                      <a:pPr algn="ctr"/>
                      <a:endParaRPr lang="en-TW" sz="2000" b="1" dirty="0">
                        <a:solidFill>
                          <a:srgbClr val="00B050"/>
                        </a:solidFill>
                      </a:endParaRPr>
                    </a:p>
                  </a:txBody>
                  <a:tcPr anchor="ctr"/>
                </a:tc>
                <a:tc>
                  <a:txBody>
                    <a:bodyPr/>
                    <a:lstStyle/>
                    <a:p>
                      <a:pPr algn="ctr"/>
                      <a:r>
                        <a:rPr lang="en-TW" sz="2000" b="1" dirty="0">
                          <a:solidFill>
                            <a:srgbClr val="00B050"/>
                          </a:solidFill>
                        </a:rPr>
                        <a:t>15</a:t>
                      </a:r>
                    </a:p>
                  </a:txBody>
                  <a:tcPr anchor="ctr"/>
                </a:tc>
                <a:extLst>
                  <a:ext uri="{0D108BD9-81ED-4DB2-BD59-A6C34878D82A}">
                    <a16:rowId xmlns:a16="http://schemas.microsoft.com/office/drawing/2014/main" val="2164263905"/>
                  </a:ext>
                </a:extLst>
              </a:tr>
              <a:tr h="467179">
                <a:tc>
                  <a:txBody>
                    <a:bodyPr/>
                    <a:lstStyle/>
                    <a:p>
                      <a:r>
                        <a:rPr lang="en-US" sz="2000" b="1" dirty="0">
                          <a:solidFill>
                            <a:srgbClr val="0070C0"/>
                          </a:solidFill>
                          <a:latin typeface="Helvetica" pitchFamily="2" charset="0"/>
                        </a:rPr>
                        <a:t>Merge 2</a:t>
                      </a:r>
                      <a:endParaRPr lang="en-TW" sz="2000" b="1" dirty="0">
                        <a:solidFill>
                          <a:srgbClr val="0070C0"/>
                        </a:solidFill>
                      </a:endParaRPr>
                    </a:p>
                  </a:txBody>
                  <a:tcPr/>
                </a:tc>
                <a:tc>
                  <a:txBody>
                    <a:bodyPr/>
                    <a:lstStyle/>
                    <a:p>
                      <a:pPr algn="ctr"/>
                      <a:r>
                        <a:rPr lang="en-TW" sz="2000" b="1" dirty="0">
                          <a:solidFill>
                            <a:srgbClr val="FF0000"/>
                          </a:solidFill>
                        </a:rPr>
                        <a:t>13</a:t>
                      </a:r>
                    </a:p>
                  </a:txBody>
                  <a:tcPr anchor="ctr"/>
                </a:tc>
                <a:tc>
                  <a:txBody>
                    <a:bodyPr/>
                    <a:lstStyle/>
                    <a:p>
                      <a:pPr algn="ctr"/>
                      <a:r>
                        <a:rPr lang="en-TW" sz="2000" b="1" dirty="0">
                          <a:solidFill>
                            <a:srgbClr val="FF0000"/>
                          </a:solidFill>
                        </a:rPr>
                        <a:t>24</a:t>
                      </a:r>
                    </a:p>
                  </a:txBody>
                  <a:tcPr anchor="ctr"/>
                </a:tc>
                <a:tc>
                  <a:txBody>
                    <a:bodyPr/>
                    <a:lstStyle/>
                    <a:p>
                      <a:pPr algn="ctr"/>
                      <a:endParaRPr lang="en-TW" sz="2000" b="1" dirty="0">
                        <a:solidFill>
                          <a:srgbClr val="FF0000"/>
                        </a:solidFill>
                      </a:endParaRPr>
                    </a:p>
                  </a:txBody>
                  <a:tcPr anchor="ctr"/>
                </a:tc>
                <a:tc>
                  <a:txBody>
                    <a:bodyPr/>
                    <a:lstStyle/>
                    <a:p>
                      <a:pPr algn="ctr"/>
                      <a:endParaRPr lang="en-TW" sz="2000" b="1" dirty="0">
                        <a:solidFill>
                          <a:srgbClr val="FF0000"/>
                        </a:solidFill>
                      </a:endParaRPr>
                    </a:p>
                  </a:txBody>
                  <a:tcPr anchor="ctr"/>
                </a:tc>
                <a:tc>
                  <a:txBody>
                    <a:bodyPr/>
                    <a:lstStyle/>
                    <a:p>
                      <a:pPr algn="ctr"/>
                      <a:r>
                        <a:rPr lang="en-TW" sz="2000" b="1" dirty="0">
                          <a:solidFill>
                            <a:srgbClr val="FF0000"/>
                          </a:solidFill>
                        </a:rPr>
                        <a:t>1</a:t>
                      </a:r>
                    </a:p>
                  </a:txBody>
                  <a:tcPr anchor="ctr"/>
                </a:tc>
                <a:tc>
                  <a:txBody>
                    <a:bodyPr/>
                    <a:lstStyle/>
                    <a:p>
                      <a:pPr algn="ctr"/>
                      <a:r>
                        <a:rPr lang="en-TW" sz="2000" b="1" dirty="0">
                          <a:solidFill>
                            <a:srgbClr val="FF0000"/>
                          </a:solidFill>
                        </a:rPr>
                        <a:t>26</a:t>
                      </a:r>
                    </a:p>
                  </a:txBody>
                  <a:tcPr anchor="ctr"/>
                </a:tc>
                <a:tc>
                  <a:txBody>
                    <a:bodyPr/>
                    <a:lstStyle/>
                    <a:p>
                      <a:pPr algn="ctr"/>
                      <a:endParaRPr lang="en-TW" sz="2000" b="1" dirty="0">
                        <a:solidFill>
                          <a:srgbClr val="FF0000"/>
                        </a:solidFill>
                      </a:endParaRPr>
                    </a:p>
                  </a:txBody>
                  <a:tcPr anchor="ctr"/>
                </a:tc>
                <a:tc>
                  <a:txBody>
                    <a:bodyPr/>
                    <a:lstStyle/>
                    <a:p>
                      <a:pPr algn="ctr"/>
                      <a:endParaRPr lang="en-TW" sz="2000" b="1" dirty="0">
                        <a:solidFill>
                          <a:srgbClr val="FF0000"/>
                        </a:solidFill>
                      </a:endParaRPr>
                    </a:p>
                  </a:txBody>
                  <a:tcPr anchor="ctr"/>
                </a:tc>
                <a:tc>
                  <a:txBody>
                    <a:bodyPr/>
                    <a:lstStyle/>
                    <a:p>
                      <a:pPr algn="ctr"/>
                      <a:r>
                        <a:rPr lang="en-TW" sz="2000" b="1" dirty="0">
                          <a:solidFill>
                            <a:srgbClr val="FF0000"/>
                          </a:solidFill>
                        </a:rPr>
                        <a:t>12</a:t>
                      </a:r>
                    </a:p>
                  </a:txBody>
                  <a:tcPr anchor="ctr"/>
                </a:tc>
                <a:tc>
                  <a:txBody>
                    <a:bodyPr/>
                    <a:lstStyle/>
                    <a:p>
                      <a:pPr algn="ctr"/>
                      <a:r>
                        <a:rPr lang="en-TW" sz="2000" b="1" dirty="0">
                          <a:solidFill>
                            <a:srgbClr val="FF0000"/>
                          </a:solidFill>
                        </a:rPr>
                        <a:t>27</a:t>
                      </a:r>
                    </a:p>
                  </a:txBody>
                  <a:tcPr anchor="ctr"/>
                </a:tc>
                <a:tc>
                  <a:txBody>
                    <a:bodyPr/>
                    <a:lstStyle/>
                    <a:p>
                      <a:pPr algn="ctr"/>
                      <a:endParaRPr lang="en-TW" sz="2000" b="1" dirty="0">
                        <a:solidFill>
                          <a:srgbClr val="FF0000"/>
                        </a:solidFill>
                      </a:endParaRPr>
                    </a:p>
                  </a:txBody>
                  <a:tcPr anchor="ctr"/>
                </a:tc>
                <a:tc>
                  <a:txBody>
                    <a:bodyPr/>
                    <a:lstStyle/>
                    <a:p>
                      <a:pPr algn="ctr"/>
                      <a:endParaRPr lang="en-TW" sz="2000" b="1" dirty="0">
                        <a:solidFill>
                          <a:srgbClr val="FF0000"/>
                        </a:solidFill>
                      </a:endParaRPr>
                    </a:p>
                  </a:txBody>
                  <a:tcPr anchor="ctr"/>
                </a:tc>
                <a:tc>
                  <a:txBody>
                    <a:bodyPr/>
                    <a:lstStyle/>
                    <a:p>
                      <a:pPr algn="ctr"/>
                      <a:r>
                        <a:rPr lang="en-TW" sz="2000" b="1" dirty="0">
                          <a:solidFill>
                            <a:srgbClr val="FF0000"/>
                          </a:solidFill>
                        </a:rPr>
                        <a:t>15</a:t>
                      </a:r>
                    </a:p>
                  </a:txBody>
                  <a:tcPr anchor="ctr"/>
                </a:tc>
                <a:tc>
                  <a:txBody>
                    <a:bodyPr/>
                    <a:lstStyle/>
                    <a:p>
                      <a:pPr algn="ctr"/>
                      <a:r>
                        <a:rPr lang="en-TW" sz="2000" b="1" dirty="0">
                          <a:solidFill>
                            <a:srgbClr val="FF0000"/>
                          </a:solidFill>
                        </a:rPr>
                        <a:t>38</a:t>
                      </a:r>
                    </a:p>
                  </a:txBody>
                  <a:tcPr anchor="ctr"/>
                </a:tc>
                <a:tc>
                  <a:txBody>
                    <a:bodyPr/>
                    <a:lstStyle/>
                    <a:p>
                      <a:pPr algn="ctr"/>
                      <a:endParaRPr lang="en-TW" sz="2000" dirty="0"/>
                    </a:p>
                  </a:txBody>
                  <a:tcPr anchor="ctr"/>
                </a:tc>
                <a:extLst>
                  <a:ext uri="{0D108BD9-81ED-4DB2-BD59-A6C34878D82A}">
                    <a16:rowId xmlns:a16="http://schemas.microsoft.com/office/drawing/2014/main" val="3254511735"/>
                  </a:ext>
                </a:extLst>
              </a:tr>
              <a:tr h="467179">
                <a:tc>
                  <a:txBody>
                    <a:bodyPr/>
                    <a:lstStyle/>
                    <a:p>
                      <a:r>
                        <a:rPr lang="en-US" sz="2000" b="1" dirty="0">
                          <a:solidFill>
                            <a:srgbClr val="0070C0"/>
                          </a:solidFill>
                          <a:latin typeface="Helvetica" pitchFamily="2" charset="0"/>
                        </a:rPr>
                        <a:t>Merge 4</a:t>
                      </a:r>
                      <a:endParaRPr lang="en-TW" sz="2000" b="1" dirty="0">
                        <a:solidFill>
                          <a:srgbClr val="0070C0"/>
                        </a:solidFill>
                      </a:endParaRPr>
                    </a:p>
                  </a:txBody>
                  <a:tcPr/>
                </a:tc>
                <a:tc>
                  <a:txBody>
                    <a:bodyPr/>
                    <a:lstStyle/>
                    <a:p>
                      <a:pPr algn="ctr"/>
                      <a:r>
                        <a:rPr lang="en-TW" sz="2000" b="1" dirty="0">
                          <a:solidFill>
                            <a:srgbClr val="7030A0"/>
                          </a:solidFill>
                        </a:rPr>
                        <a:t>1</a:t>
                      </a:r>
                    </a:p>
                  </a:txBody>
                  <a:tcPr anchor="ctr"/>
                </a:tc>
                <a:tc>
                  <a:txBody>
                    <a:bodyPr/>
                    <a:lstStyle/>
                    <a:p>
                      <a:pPr algn="ctr"/>
                      <a:r>
                        <a:rPr lang="en-TW" sz="2000" b="1" dirty="0">
                          <a:solidFill>
                            <a:srgbClr val="7030A0"/>
                          </a:solidFill>
                        </a:rPr>
                        <a:t>13</a:t>
                      </a:r>
                    </a:p>
                  </a:txBody>
                  <a:tcPr anchor="ctr"/>
                </a:tc>
                <a:tc>
                  <a:txBody>
                    <a:bodyPr/>
                    <a:lstStyle/>
                    <a:p>
                      <a:pPr algn="ctr"/>
                      <a:r>
                        <a:rPr lang="en-TW" sz="2000" b="1" dirty="0">
                          <a:solidFill>
                            <a:srgbClr val="7030A0"/>
                          </a:solidFill>
                        </a:rPr>
                        <a:t>24</a:t>
                      </a:r>
                    </a:p>
                  </a:txBody>
                  <a:tcPr anchor="ctr"/>
                </a:tc>
                <a:tc>
                  <a:txBody>
                    <a:bodyPr/>
                    <a:lstStyle/>
                    <a:p>
                      <a:pPr algn="ctr"/>
                      <a:r>
                        <a:rPr lang="en-TW" sz="2000" b="1" dirty="0">
                          <a:solidFill>
                            <a:srgbClr val="7030A0"/>
                          </a:solidFill>
                        </a:rPr>
                        <a:t>26</a:t>
                      </a:r>
                    </a:p>
                  </a:txBody>
                  <a:tcPr anchor="ctr"/>
                </a:tc>
                <a:tc>
                  <a:txBody>
                    <a:bodyPr/>
                    <a:lstStyle/>
                    <a:p>
                      <a:pPr algn="ctr"/>
                      <a:endParaRPr lang="en-TW" sz="2000" b="1" dirty="0">
                        <a:solidFill>
                          <a:srgbClr val="7030A0"/>
                        </a:solidFill>
                      </a:endParaRPr>
                    </a:p>
                  </a:txBody>
                  <a:tcPr anchor="ctr"/>
                </a:tc>
                <a:tc>
                  <a:txBody>
                    <a:bodyPr/>
                    <a:lstStyle/>
                    <a:p>
                      <a:pPr algn="ctr"/>
                      <a:endParaRPr lang="en-TW" sz="2000" b="1" dirty="0">
                        <a:solidFill>
                          <a:srgbClr val="7030A0"/>
                        </a:solidFill>
                      </a:endParaRPr>
                    </a:p>
                  </a:txBody>
                  <a:tcPr anchor="ctr"/>
                </a:tc>
                <a:tc>
                  <a:txBody>
                    <a:bodyPr/>
                    <a:lstStyle/>
                    <a:p>
                      <a:pPr algn="ctr"/>
                      <a:endParaRPr lang="en-TW" sz="2000" b="1" dirty="0">
                        <a:solidFill>
                          <a:srgbClr val="7030A0"/>
                        </a:solidFill>
                      </a:endParaRPr>
                    </a:p>
                  </a:txBody>
                  <a:tcPr anchor="ctr"/>
                </a:tc>
                <a:tc>
                  <a:txBody>
                    <a:bodyPr/>
                    <a:lstStyle/>
                    <a:p>
                      <a:pPr algn="ctr"/>
                      <a:endParaRPr lang="en-TW" sz="2000" b="1" dirty="0">
                        <a:solidFill>
                          <a:srgbClr val="7030A0"/>
                        </a:solidFill>
                      </a:endParaRPr>
                    </a:p>
                  </a:txBody>
                  <a:tcPr anchor="ctr"/>
                </a:tc>
                <a:tc>
                  <a:txBody>
                    <a:bodyPr/>
                    <a:lstStyle/>
                    <a:p>
                      <a:pPr algn="ctr"/>
                      <a:r>
                        <a:rPr lang="en-TW" sz="2000" b="1" dirty="0">
                          <a:solidFill>
                            <a:srgbClr val="7030A0"/>
                          </a:solidFill>
                        </a:rPr>
                        <a:t>12</a:t>
                      </a:r>
                    </a:p>
                  </a:txBody>
                  <a:tcPr anchor="ctr"/>
                </a:tc>
                <a:tc>
                  <a:txBody>
                    <a:bodyPr/>
                    <a:lstStyle/>
                    <a:p>
                      <a:pPr algn="ctr"/>
                      <a:r>
                        <a:rPr lang="en-TW" sz="2000" b="1" dirty="0">
                          <a:solidFill>
                            <a:srgbClr val="7030A0"/>
                          </a:solidFill>
                        </a:rPr>
                        <a:t>15</a:t>
                      </a:r>
                    </a:p>
                  </a:txBody>
                  <a:tcPr anchor="ctr"/>
                </a:tc>
                <a:tc>
                  <a:txBody>
                    <a:bodyPr/>
                    <a:lstStyle/>
                    <a:p>
                      <a:pPr algn="ctr"/>
                      <a:r>
                        <a:rPr lang="en-TW" sz="2000" b="1" dirty="0">
                          <a:solidFill>
                            <a:srgbClr val="7030A0"/>
                          </a:solidFill>
                        </a:rPr>
                        <a:t>27</a:t>
                      </a:r>
                    </a:p>
                  </a:txBody>
                  <a:tcPr anchor="ctr"/>
                </a:tc>
                <a:tc>
                  <a:txBody>
                    <a:bodyPr/>
                    <a:lstStyle/>
                    <a:p>
                      <a:pPr algn="ctr"/>
                      <a:r>
                        <a:rPr lang="en-TW" sz="2000" b="1" dirty="0">
                          <a:solidFill>
                            <a:srgbClr val="7030A0"/>
                          </a:solidFill>
                        </a:rPr>
                        <a:t>38</a:t>
                      </a:r>
                    </a:p>
                  </a:txBody>
                  <a:tcPr anchor="ctr"/>
                </a:tc>
                <a:tc>
                  <a:txBody>
                    <a:bodyPr/>
                    <a:lstStyle/>
                    <a:p>
                      <a:pPr algn="ctr"/>
                      <a:endParaRPr lang="en-TW" sz="2000" dirty="0"/>
                    </a:p>
                  </a:txBody>
                  <a:tcPr anchor="ctr"/>
                </a:tc>
                <a:tc>
                  <a:txBody>
                    <a:bodyPr/>
                    <a:lstStyle/>
                    <a:p>
                      <a:pPr algn="ctr"/>
                      <a:endParaRPr lang="en-TW" sz="2000" dirty="0"/>
                    </a:p>
                  </a:txBody>
                  <a:tcPr anchor="ctr"/>
                </a:tc>
                <a:tc>
                  <a:txBody>
                    <a:bodyPr/>
                    <a:lstStyle/>
                    <a:p>
                      <a:pPr algn="ctr"/>
                      <a:endParaRPr lang="en-TW" sz="2000" dirty="0"/>
                    </a:p>
                  </a:txBody>
                  <a:tcPr anchor="ctr"/>
                </a:tc>
                <a:extLst>
                  <a:ext uri="{0D108BD9-81ED-4DB2-BD59-A6C34878D82A}">
                    <a16:rowId xmlns:a16="http://schemas.microsoft.com/office/drawing/2014/main" val="3296241989"/>
                  </a:ext>
                </a:extLst>
              </a:tr>
              <a:tr h="467179">
                <a:tc>
                  <a:txBody>
                    <a:bodyPr/>
                    <a:lstStyle/>
                    <a:p>
                      <a:r>
                        <a:rPr lang="en-US" sz="2000" b="1" dirty="0">
                          <a:solidFill>
                            <a:srgbClr val="0070C0"/>
                          </a:solidFill>
                          <a:latin typeface="Helvetica" pitchFamily="2" charset="0"/>
                        </a:rPr>
                        <a:t>Merge 8</a:t>
                      </a:r>
                      <a:endParaRPr lang="en-TW" sz="2000" b="1" dirty="0">
                        <a:solidFill>
                          <a:srgbClr val="0070C0"/>
                        </a:solidFill>
                      </a:endParaRPr>
                    </a:p>
                  </a:txBody>
                  <a:tcPr/>
                </a:tc>
                <a:tc>
                  <a:txBody>
                    <a:bodyPr/>
                    <a:lstStyle/>
                    <a:p>
                      <a:pPr algn="ctr"/>
                      <a:r>
                        <a:rPr lang="en-TW" sz="2000" b="1" dirty="0">
                          <a:solidFill>
                            <a:srgbClr val="0070C0"/>
                          </a:solidFill>
                        </a:rPr>
                        <a:t>1</a:t>
                      </a:r>
                    </a:p>
                  </a:txBody>
                  <a:tcPr anchor="ctr"/>
                </a:tc>
                <a:tc>
                  <a:txBody>
                    <a:bodyPr/>
                    <a:lstStyle/>
                    <a:p>
                      <a:pPr algn="ctr"/>
                      <a:r>
                        <a:rPr lang="en-TW" sz="2000" b="1" dirty="0">
                          <a:solidFill>
                            <a:srgbClr val="0070C0"/>
                          </a:solidFill>
                        </a:rPr>
                        <a:t>12</a:t>
                      </a:r>
                    </a:p>
                  </a:txBody>
                  <a:tcPr anchor="ctr"/>
                </a:tc>
                <a:tc>
                  <a:txBody>
                    <a:bodyPr/>
                    <a:lstStyle/>
                    <a:p>
                      <a:pPr algn="ctr"/>
                      <a:r>
                        <a:rPr lang="en-TW" sz="2000" b="1" dirty="0">
                          <a:solidFill>
                            <a:srgbClr val="0070C0"/>
                          </a:solidFill>
                        </a:rPr>
                        <a:t>13</a:t>
                      </a:r>
                    </a:p>
                  </a:txBody>
                  <a:tcPr anchor="ctr"/>
                </a:tc>
                <a:tc>
                  <a:txBody>
                    <a:bodyPr/>
                    <a:lstStyle/>
                    <a:p>
                      <a:pPr algn="ctr"/>
                      <a:r>
                        <a:rPr lang="en-TW" sz="2000" b="1" dirty="0">
                          <a:solidFill>
                            <a:srgbClr val="0070C0"/>
                          </a:solidFill>
                        </a:rPr>
                        <a:t>15</a:t>
                      </a:r>
                    </a:p>
                  </a:txBody>
                  <a:tcPr anchor="ctr"/>
                </a:tc>
                <a:tc>
                  <a:txBody>
                    <a:bodyPr/>
                    <a:lstStyle/>
                    <a:p>
                      <a:pPr algn="ctr"/>
                      <a:r>
                        <a:rPr lang="en-TW" sz="2000" b="1" dirty="0">
                          <a:solidFill>
                            <a:srgbClr val="0070C0"/>
                          </a:solidFill>
                        </a:rPr>
                        <a:t>24</a:t>
                      </a:r>
                    </a:p>
                  </a:txBody>
                  <a:tcPr anchor="ctr"/>
                </a:tc>
                <a:tc>
                  <a:txBody>
                    <a:bodyPr/>
                    <a:lstStyle/>
                    <a:p>
                      <a:pPr algn="ctr"/>
                      <a:r>
                        <a:rPr lang="en-TW" sz="2000" b="1" dirty="0">
                          <a:solidFill>
                            <a:srgbClr val="0070C0"/>
                          </a:solidFill>
                        </a:rPr>
                        <a:t>26</a:t>
                      </a:r>
                    </a:p>
                  </a:txBody>
                  <a:tcPr anchor="ctr"/>
                </a:tc>
                <a:tc>
                  <a:txBody>
                    <a:bodyPr/>
                    <a:lstStyle/>
                    <a:p>
                      <a:pPr algn="ctr"/>
                      <a:r>
                        <a:rPr lang="en-TW" sz="2000" b="1" dirty="0">
                          <a:solidFill>
                            <a:srgbClr val="0070C0"/>
                          </a:solidFill>
                        </a:rPr>
                        <a:t>27</a:t>
                      </a:r>
                    </a:p>
                  </a:txBody>
                  <a:tcPr anchor="ctr"/>
                </a:tc>
                <a:tc>
                  <a:txBody>
                    <a:bodyPr/>
                    <a:lstStyle/>
                    <a:p>
                      <a:pPr algn="ctr"/>
                      <a:r>
                        <a:rPr lang="en-TW" sz="2000" b="1" dirty="0">
                          <a:solidFill>
                            <a:srgbClr val="0070C0"/>
                          </a:solidFill>
                        </a:rPr>
                        <a:t>38</a:t>
                      </a:r>
                    </a:p>
                  </a:txBody>
                  <a:tcPr anchor="ctr"/>
                </a:tc>
                <a:tc>
                  <a:txBody>
                    <a:bodyPr/>
                    <a:lstStyle/>
                    <a:p>
                      <a:pPr algn="ctr"/>
                      <a:endParaRPr lang="en-TW" sz="2000"/>
                    </a:p>
                  </a:txBody>
                  <a:tcPr anchor="ctr"/>
                </a:tc>
                <a:tc>
                  <a:txBody>
                    <a:bodyPr/>
                    <a:lstStyle/>
                    <a:p>
                      <a:pPr algn="ctr"/>
                      <a:endParaRPr lang="en-TW" sz="2000"/>
                    </a:p>
                  </a:txBody>
                  <a:tcPr anchor="ctr"/>
                </a:tc>
                <a:tc>
                  <a:txBody>
                    <a:bodyPr/>
                    <a:lstStyle/>
                    <a:p>
                      <a:pPr algn="ctr"/>
                      <a:endParaRPr lang="en-TW" sz="2000" dirty="0"/>
                    </a:p>
                  </a:txBody>
                  <a:tcPr anchor="ctr"/>
                </a:tc>
                <a:tc>
                  <a:txBody>
                    <a:bodyPr/>
                    <a:lstStyle/>
                    <a:p>
                      <a:pPr algn="ctr"/>
                      <a:endParaRPr lang="en-TW" sz="2000" dirty="0"/>
                    </a:p>
                  </a:txBody>
                  <a:tcPr anchor="ctr"/>
                </a:tc>
                <a:tc>
                  <a:txBody>
                    <a:bodyPr/>
                    <a:lstStyle/>
                    <a:p>
                      <a:pPr algn="ctr"/>
                      <a:endParaRPr lang="en-TW" sz="2000" dirty="0"/>
                    </a:p>
                  </a:txBody>
                  <a:tcPr anchor="ctr"/>
                </a:tc>
                <a:tc>
                  <a:txBody>
                    <a:bodyPr/>
                    <a:lstStyle/>
                    <a:p>
                      <a:pPr algn="ctr"/>
                      <a:endParaRPr lang="en-TW" sz="2000" dirty="0"/>
                    </a:p>
                  </a:txBody>
                  <a:tcPr anchor="ctr"/>
                </a:tc>
                <a:tc>
                  <a:txBody>
                    <a:bodyPr/>
                    <a:lstStyle/>
                    <a:p>
                      <a:pPr algn="ctr"/>
                      <a:endParaRPr lang="en-TW" sz="2000" dirty="0"/>
                    </a:p>
                  </a:txBody>
                  <a:tcPr anchor="ctr"/>
                </a:tc>
                <a:extLst>
                  <a:ext uri="{0D108BD9-81ED-4DB2-BD59-A6C34878D82A}">
                    <a16:rowId xmlns:a16="http://schemas.microsoft.com/office/drawing/2014/main" val="603852305"/>
                  </a:ext>
                </a:extLst>
              </a:tr>
            </a:tbl>
          </a:graphicData>
        </a:graphic>
      </p:graphicFrame>
      <p:sp>
        <p:nvSpPr>
          <p:cNvPr id="4" name="Slide Number Placeholder 3">
            <a:extLst>
              <a:ext uri="{FF2B5EF4-FFF2-40B4-BE49-F238E27FC236}">
                <a16:creationId xmlns:a16="http://schemas.microsoft.com/office/drawing/2014/main" id="{FFF322BF-0182-A548-B008-BE6CEC2277C6}"/>
              </a:ext>
            </a:extLst>
          </p:cNvPr>
          <p:cNvSpPr>
            <a:spLocks noGrp="1"/>
          </p:cNvSpPr>
          <p:nvPr>
            <p:ph type="sldNum" sz="quarter" idx="12"/>
          </p:nvPr>
        </p:nvSpPr>
        <p:spPr/>
        <p:txBody>
          <a:bodyPr/>
          <a:lstStyle/>
          <a:p>
            <a:fld id="{14B373FC-FF3A-C64D-BE97-055D2267A4A7}" type="slidenum">
              <a:rPr lang="en-TW" smtClean="0"/>
              <a:t>55</a:t>
            </a:fld>
            <a:endParaRPr lang="en-TW"/>
          </a:p>
        </p:txBody>
      </p:sp>
    </p:spTree>
    <p:extLst>
      <p:ext uri="{BB962C8B-B14F-4D97-AF65-F5344CB8AC3E}">
        <p14:creationId xmlns:p14="http://schemas.microsoft.com/office/powerpoint/2010/main" val="20869593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406BE-C2BE-7441-8D6C-28ADC41E2185}"/>
              </a:ext>
            </a:extLst>
          </p:cNvPr>
          <p:cNvSpPr>
            <a:spLocks noGrp="1"/>
          </p:cNvSpPr>
          <p:nvPr>
            <p:ph type="title"/>
          </p:nvPr>
        </p:nvSpPr>
        <p:spPr/>
        <p:txBody>
          <a:bodyPr>
            <a:normAutofit/>
          </a:bodyPr>
          <a:lstStyle/>
          <a:p>
            <a:r>
              <a:rPr lang="en-US" b="1" dirty="0"/>
              <a:t>Execution Example</a:t>
            </a:r>
            <a:endParaRPr lang="en-TW" dirty="0"/>
          </a:p>
        </p:txBody>
      </p:sp>
      <p:sp>
        <p:nvSpPr>
          <p:cNvPr id="4" name="Slide Number Placeholder 3">
            <a:extLst>
              <a:ext uri="{FF2B5EF4-FFF2-40B4-BE49-F238E27FC236}">
                <a16:creationId xmlns:a16="http://schemas.microsoft.com/office/drawing/2014/main" id="{0A1FA977-CAEB-CA49-B3E6-9EA6FCB110A7}"/>
              </a:ext>
            </a:extLst>
          </p:cNvPr>
          <p:cNvSpPr>
            <a:spLocks noGrp="1"/>
          </p:cNvSpPr>
          <p:nvPr>
            <p:ph type="sldNum" sz="quarter" idx="12"/>
          </p:nvPr>
        </p:nvSpPr>
        <p:spPr/>
        <p:txBody>
          <a:bodyPr/>
          <a:lstStyle/>
          <a:p>
            <a:fld id="{14B373FC-FF3A-C64D-BE97-055D2267A4A7}" type="slidenum">
              <a:rPr lang="en-TW" smtClean="0"/>
              <a:t>56</a:t>
            </a:fld>
            <a:endParaRPr lang="en-TW"/>
          </a:p>
        </p:txBody>
      </p:sp>
      <p:sp>
        <p:nvSpPr>
          <p:cNvPr id="43" name="Rounded Rectangle 42">
            <a:extLst>
              <a:ext uri="{FF2B5EF4-FFF2-40B4-BE49-F238E27FC236}">
                <a16:creationId xmlns:a16="http://schemas.microsoft.com/office/drawing/2014/main" id="{28C70B08-B14A-9F4D-9330-E2703DE42209}"/>
              </a:ext>
            </a:extLst>
          </p:cNvPr>
          <p:cNvSpPr/>
          <p:nvPr/>
        </p:nvSpPr>
        <p:spPr>
          <a:xfrm>
            <a:off x="51546"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ln>
                <a:solidFill>
                  <a:schemeClr val="tx1"/>
                </a:solidFill>
                <a:prstDash val="sysDash"/>
              </a:ln>
              <a:solidFill>
                <a:srgbClr val="FF0000"/>
              </a:solidFill>
            </a:endParaRPr>
          </a:p>
        </p:txBody>
      </p:sp>
      <p:sp>
        <p:nvSpPr>
          <p:cNvPr id="49" name="Rounded Rectangle 48">
            <a:extLst>
              <a:ext uri="{FF2B5EF4-FFF2-40B4-BE49-F238E27FC236}">
                <a16:creationId xmlns:a16="http://schemas.microsoft.com/office/drawing/2014/main" id="{377CA175-3B19-9045-B3FE-E30FC27E9605}"/>
              </a:ext>
            </a:extLst>
          </p:cNvPr>
          <p:cNvSpPr/>
          <p:nvPr/>
        </p:nvSpPr>
        <p:spPr>
          <a:xfrm>
            <a:off x="1188914"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ln>
                <a:solidFill>
                  <a:schemeClr val="tx1"/>
                </a:solidFill>
                <a:prstDash val="sysDash"/>
              </a:ln>
              <a:solidFill>
                <a:srgbClr val="FF0000"/>
              </a:solidFill>
            </a:endParaRPr>
          </a:p>
        </p:txBody>
      </p:sp>
      <p:sp>
        <p:nvSpPr>
          <p:cNvPr id="50" name="Rounded Rectangle 49">
            <a:extLst>
              <a:ext uri="{FF2B5EF4-FFF2-40B4-BE49-F238E27FC236}">
                <a16:creationId xmlns:a16="http://schemas.microsoft.com/office/drawing/2014/main" id="{186C2A24-6F2B-114D-8B07-C13DDF03E824}"/>
              </a:ext>
            </a:extLst>
          </p:cNvPr>
          <p:cNvSpPr/>
          <p:nvPr/>
        </p:nvSpPr>
        <p:spPr>
          <a:xfrm>
            <a:off x="2340324"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ln>
                <a:solidFill>
                  <a:schemeClr val="tx1"/>
                </a:solidFill>
                <a:prstDash val="sysDash"/>
              </a:ln>
              <a:solidFill>
                <a:srgbClr val="FF0000"/>
              </a:solidFill>
            </a:endParaRPr>
          </a:p>
        </p:txBody>
      </p:sp>
      <p:sp>
        <p:nvSpPr>
          <p:cNvPr id="51" name="Rounded Rectangle 50">
            <a:extLst>
              <a:ext uri="{FF2B5EF4-FFF2-40B4-BE49-F238E27FC236}">
                <a16:creationId xmlns:a16="http://schemas.microsoft.com/office/drawing/2014/main" id="{91AFCF8B-7631-C444-9BC7-2748F1380DC2}"/>
              </a:ext>
            </a:extLst>
          </p:cNvPr>
          <p:cNvSpPr/>
          <p:nvPr/>
        </p:nvSpPr>
        <p:spPr>
          <a:xfrm>
            <a:off x="3477692"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ln>
                <a:solidFill>
                  <a:schemeClr val="tx1"/>
                </a:solidFill>
                <a:prstDash val="sysDash"/>
              </a:ln>
              <a:solidFill>
                <a:srgbClr val="FF0000"/>
              </a:solidFill>
            </a:endParaRPr>
          </a:p>
        </p:txBody>
      </p:sp>
      <p:sp>
        <p:nvSpPr>
          <p:cNvPr id="52" name="Rounded Rectangle 51">
            <a:extLst>
              <a:ext uri="{FF2B5EF4-FFF2-40B4-BE49-F238E27FC236}">
                <a16:creationId xmlns:a16="http://schemas.microsoft.com/office/drawing/2014/main" id="{43F6BD77-0919-D045-AC1C-6F2AC12E4283}"/>
              </a:ext>
            </a:extLst>
          </p:cNvPr>
          <p:cNvSpPr/>
          <p:nvPr/>
        </p:nvSpPr>
        <p:spPr>
          <a:xfrm>
            <a:off x="4606488"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ln>
                <a:solidFill>
                  <a:schemeClr val="tx1"/>
                </a:solidFill>
                <a:prstDash val="sysDash"/>
              </a:ln>
              <a:solidFill>
                <a:srgbClr val="FF0000"/>
              </a:solidFill>
            </a:endParaRPr>
          </a:p>
        </p:txBody>
      </p:sp>
      <p:sp>
        <p:nvSpPr>
          <p:cNvPr id="53" name="Rounded Rectangle 52">
            <a:extLst>
              <a:ext uri="{FF2B5EF4-FFF2-40B4-BE49-F238E27FC236}">
                <a16:creationId xmlns:a16="http://schemas.microsoft.com/office/drawing/2014/main" id="{368CB0DE-75D0-E24D-B76F-26B48642FE89}"/>
              </a:ext>
            </a:extLst>
          </p:cNvPr>
          <p:cNvSpPr/>
          <p:nvPr/>
        </p:nvSpPr>
        <p:spPr>
          <a:xfrm>
            <a:off x="5743856"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ln>
                <a:solidFill>
                  <a:schemeClr val="tx1"/>
                </a:solidFill>
                <a:prstDash val="sysDash"/>
              </a:ln>
              <a:solidFill>
                <a:srgbClr val="FF0000"/>
              </a:solidFill>
            </a:endParaRPr>
          </a:p>
        </p:txBody>
      </p:sp>
      <p:sp>
        <p:nvSpPr>
          <p:cNvPr id="54" name="Rounded Rectangle 53">
            <a:extLst>
              <a:ext uri="{FF2B5EF4-FFF2-40B4-BE49-F238E27FC236}">
                <a16:creationId xmlns:a16="http://schemas.microsoft.com/office/drawing/2014/main" id="{58856FF9-F6F5-654D-A200-D27D90837FB1}"/>
              </a:ext>
            </a:extLst>
          </p:cNvPr>
          <p:cNvSpPr/>
          <p:nvPr/>
        </p:nvSpPr>
        <p:spPr>
          <a:xfrm>
            <a:off x="6895266"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ln>
                <a:solidFill>
                  <a:schemeClr val="tx1"/>
                </a:solidFill>
                <a:prstDash val="sysDash"/>
              </a:ln>
              <a:solidFill>
                <a:srgbClr val="FF0000"/>
              </a:solidFill>
            </a:endParaRPr>
          </a:p>
        </p:txBody>
      </p:sp>
      <p:sp>
        <p:nvSpPr>
          <p:cNvPr id="55" name="Rounded Rectangle 54">
            <a:extLst>
              <a:ext uri="{FF2B5EF4-FFF2-40B4-BE49-F238E27FC236}">
                <a16:creationId xmlns:a16="http://schemas.microsoft.com/office/drawing/2014/main" id="{C2C08172-D496-2B42-A945-625B83AB13F7}"/>
              </a:ext>
            </a:extLst>
          </p:cNvPr>
          <p:cNvSpPr/>
          <p:nvPr/>
        </p:nvSpPr>
        <p:spPr>
          <a:xfrm>
            <a:off x="8032634"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ln>
                <a:solidFill>
                  <a:schemeClr val="tx1"/>
                </a:solidFill>
                <a:prstDash val="sysDash"/>
              </a:ln>
              <a:solidFill>
                <a:srgbClr val="FF0000"/>
              </a:solidFill>
            </a:endParaRPr>
          </a:p>
        </p:txBody>
      </p:sp>
      <p:cxnSp>
        <p:nvCxnSpPr>
          <p:cNvPr id="57" name="Straight Connector 56">
            <a:extLst>
              <a:ext uri="{FF2B5EF4-FFF2-40B4-BE49-F238E27FC236}">
                <a16:creationId xmlns:a16="http://schemas.microsoft.com/office/drawing/2014/main" id="{ECF2CD92-0750-AA4D-880E-D6C795FA2299}"/>
              </a:ext>
            </a:extLst>
          </p:cNvPr>
          <p:cNvCxnSpPr>
            <a:stCxn id="43" idx="0"/>
            <a:endCxn id="39" idx="0"/>
          </p:cNvCxnSpPr>
          <p:nvPr/>
        </p:nvCxnSpPr>
        <p:spPr>
          <a:xfrm flipV="1">
            <a:off x="572060" y="4239900"/>
            <a:ext cx="536886"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ED30BA-6138-6F44-AEFD-639E6782FDEA}"/>
              </a:ext>
            </a:extLst>
          </p:cNvPr>
          <p:cNvCxnSpPr>
            <a:cxnSpLocks/>
            <a:stCxn id="49" idx="0"/>
            <a:endCxn id="39" idx="0"/>
          </p:cNvCxnSpPr>
          <p:nvPr/>
        </p:nvCxnSpPr>
        <p:spPr>
          <a:xfrm flipH="1" flipV="1">
            <a:off x="1108946" y="4239900"/>
            <a:ext cx="600482"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9DB7CE09-1820-3A4B-A2CC-CD21B7C70CB8}"/>
              </a:ext>
            </a:extLst>
          </p:cNvPr>
          <p:cNvSpPr/>
          <p:nvPr/>
        </p:nvSpPr>
        <p:spPr>
          <a:xfrm>
            <a:off x="138253" y="423990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ln>
                <a:solidFill>
                  <a:schemeClr val="tx1"/>
                </a:solidFill>
                <a:prstDash val="sysDash"/>
              </a:ln>
              <a:solidFill>
                <a:srgbClr val="FF0000"/>
              </a:solidFill>
            </a:endParaRPr>
          </a:p>
        </p:txBody>
      </p:sp>
      <p:cxnSp>
        <p:nvCxnSpPr>
          <p:cNvPr id="61" name="Straight Connector 60">
            <a:extLst>
              <a:ext uri="{FF2B5EF4-FFF2-40B4-BE49-F238E27FC236}">
                <a16:creationId xmlns:a16="http://schemas.microsoft.com/office/drawing/2014/main" id="{43C79DA2-99DB-A145-AEEA-147331CC41BE}"/>
              </a:ext>
            </a:extLst>
          </p:cNvPr>
          <p:cNvCxnSpPr>
            <a:cxnSpLocks/>
            <a:stCxn id="50" idx="0"/>
            <a:endCxn id="40" idx="0"/>
          </p:cNvCxnSpPr>
          <p:nvPr/>
        </p:nvCxnSpPr>
        <p:spPr>
          <a:xfrm flipV="1">
            <a:off x="2860838" y="4239900"/>
            <a:ext cx="616359"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C4455B-46A5-E24A-B67E-8D89D0314F00}"/>
              </a:ext>
            </a:extLst>
          </p:cNvPr>
          <p:cNvCxnSpPr>
            <a:cxnSpLocks/>
            <a:stCxn id="51" idx="0"/>
            <a:endCxn id="40" idx="0"/>
          </p:cNvCxnSpPr>
          <p:nvPr/>
        </p:nvCxnSpPr>
        <p:spPr>
          <a:xfrm flipH="1" flipV="1">
            <a:off x="3477197" y="4239900"/>
            <a:ext cx="521009"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6F12FD3-BA8E-8244-BD87-92E447205F8B}"/>
              </a:ext>
            </a:extLst>
          </p:cNvPr>
          <p:cNvCxnSpPr>
            <a:cxnSpLocks/>
            <a:stCxn id="52" idx="0"/>
            <a:endCxn id="41" idx="0"/>
          </p:cNvCxnSpPr>
          <p:nvPr/>
        </p:nvCxnSpPr>
        <p:spPr>
          <a:xfrm flipV="1">
            <a:off x="5127002" y="4239900"/>
            <a:ext cx="590321"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6E07CEB-368C-6743-A279-5838C18BA253}"/>
              </a:ext>
            </a:extLst>
          </p:cNvPr>
          <p:cNvCxnSpPr>
            <a:cxnSpLocks/>
            <a:stCxn id="53" idx="0"/>
          </p:cNvCxnSpPr>
          <p:nvPr/>
        </p:nvCxnSpPr>
        <p:spPr>
          <a:xfrm flipH="1" flipV="1">
            <a:off x="5717324" y="4233279"/>
            <a:ext cx="547046"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6A96B1D9-35DF-BF43-8EEE-E40256B58CA6}"/>
              </a:ext>
            </a:extLst>
          </p:cNvPr>
          <p:cNvSpPr/>
          <p:nvPr/>
        </p:nvSpPr>
        <p:spPr>
          <a:xfrm>
            <a:off x="2506504" y="423990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ln>
                <a:solidFill>
                  <a:schemeClr val="tx1"/>
                </a:solidFill>
                <a:prstDash val="sysDash"/>
              </a:ln>
              <a:solidFill>
                <a:srgbClr val="FF0000"/>
              </a:solidFill>
            </a:endParaRPr>
          </a:p>
        </p:txBody>
      </p:sp>
      <p:sp>
        <p:nvSpPr>
          <p:cNvPr id="41" name="Rounded Rectangle 40">
            <a:extLst>
              <a:ext uri="{FF2B5EF4-FFF2-40B4-BE49-F238E27FC236}">
                <a16:creationId xmlns:a16="http://schemas.microsoft.com/office/drawing/2014/main" id="{711BF70D-4564-5149-84C0-6F3F744A6191}"/>
              </a:ext>
            </a:extLst>
          </p:cNvPr>
          <p:cNvSpPr/>
          <p:nvPr/>
        </p:nvSpPr>
        <p:spPr>
          <a:xfrm>
            <a:off x="4746630" y="423990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ln>
                <a:solidFill>
                  <a:schemeClr val="tx1"/>
                </a:solidFill>
                <a:prstDash val="sysDash"/>
              </a:ln>
              <a:solidFill>
                <a:srgbClr val="FF0000"/>
              </a:solidFill>
            </a:endParaRPr>
          </a:p>
        </p:txBody>
      </p:sp>
      <p:cxnSp>
        <p:nvCxnSpPr>
          <p:cNvPr id="73" name="Straight Connector 72">
            <a:extLst>
              <a:ext uri="{FF2B5EF4-FFF2-40B4-BE49-F238E27FC236}">
                <a16:creationId xmlns:a16="http://schemas.microsoft.com/office/drawing/2014/main" id="{5FA41089-8A3D-E141-8261-4EC124361013}"/>
              </a:ext>
            </a:extLst>
          </p:cNvPr>
          <p:cNvCxnSpPr>
            <a:cxnSpLocks/>
            <a:stCxn id="54" idx="0"/>
            <a:endCxn id="42" idx="0"/>
          </p:cNvCxnSpPr>
          <p:nvPr/>
        </p:nvCxnSpPr>
        <p:spPr>
          <a:xfrm flipV="1">
            <a:off x="7415780" y="4236120"/>
            <a:ext cx="548778" cy="15249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74B8BBB-A69B-964D-9F59-41747EBA1E57}"/>
              </a:ext>
            </a:extLst>
          </p:cNvPr>
          <p:cNvCxnSpPr>
            <a:cxnSpLocks/>
            <a:stCxn id="55" idx="0"/>
          </p:cNvCxnSpPr>
          <p:nvPr/>
        </p:nvCxnSpPr>
        <p:spPr>
          <a:xfrm flipH="1" flipV="1">
            <a:off x="7957450" y="4233279"/>
            <a:ext cx="595698"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2F5F58F9-3A19-CC4B-9492-7C5F6B9081D3}"/>
              </a:ext>
            </a:extLst>
          </p:cNvPr>
          <p:cNvSpPr/>
          <p:nvPr/>
        </p:nvSpPr>
        <p:spPr>
          <a:xfrm>
            <a:off x="6993865" y="423612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ln>
                <a:solidFill>
                  <a:schemeClr val="tx1"/>
                </a:solidFill>
                <a:prstDash val="sysDash"/>
              </a:ln>
              <a:solidFill>
                <a:srgbClr val="FF0000"/>
              </a:solidFill>
            </a:endParaRPr>
          </a:p>
        </p:txBody>
      </p:sp>
      <p:cxnSp>
        <p:nvCxnSpPr>
          <p:cNvPr id="79" name="Straight Connector 78">
            <a:extLst>
              <a:ext uri="{FF2B5EF4-FFF2-40B4-BE49-F238E27FC236}">
                <a16:creationId xmlns:a16="http://schemas.microsoft.com/office/drawing/2014/main" id="{8C28086B-56B9-194F-9F3D-C04E9C18FDCD}"/>
              </a:ext>
            </a:extLst>
          </p:cNvPr>
          <p:cNvCxnSpPr>
            <a:cxnSpLocks/>
            <a:stCxn id="39" idx="0"/>
            <a:endCxn id="37" idx="0"/>
          </p:cNvCxnSpPr>
          <p:nvPr/>
        </p:nvCxnSpPr>
        <p:spPr>
          <a:xfrm flipV="1">
            <a:off x="1108946" y="2729934"/>
            <a:ext cx="1120996" cy="15099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8704476-2FD7-6340-90B9-6F23D6E1E0E9}"/>
              </a:ext>
            </a:extLst>
          </p:cNvPr>
          <p:cNvCxnSpPr>
            <a:cxnSpLocks/>
            <a:stCxn id="40" idx="0"/>
            <a:endCxn id="37" idx="0"/>
          </p:cNvCxnSpPr>
          <p:nvPr/>
        </p:nvCxnSpPr>
        <p:spPr>
          <a:xfrm flipH="1" flipV="1">
            <a:off x="2229942" y="2729934"/>
            <a:ext cx="1247255" cy="15099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22EAEED-6CE4-2F4C-98B6-E3FA3083C211}"/>
              </a:ext>
            </a:extLst>
          </p:cNvPr>
          <p:cNvCxnSpPr>
            <a:cxnSpLocks/>
            <a:stCxn id="41" idx="0"/>
            <a:endCxn id="38" idx="0"/>
          </p:cNvCxnSpPr>
          <p:nvPr/>
        </p:nvCxnSpPr>
        <p:spPr>
          <a:xfrm flipV="1">
            <a:off x="5717323" y="2708344"/>
            <a:ext cx="1177943" cy="15315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3DA6B18-B17D-4341-89DB-D5D4A223F8BD}"/>
              </a:ext>
            </a:extLst>
          </p:cNvPr>
          <p:cNvCxnSpPr>
            <a:cxnSpLocks/>
            <a:stCxn id="42" idx="0"/>
            <a:endCxn id="38" idx="0"/>
          </p:cNvCxnSpPr>
          <p:nvPr/>
        </p:nvCxnSpPr>
        <p:spPr>
          <a:xfrm flipH="1" flipV="1">
            <a:off x="6895266" y="2708344"/>
            <a:ext cx="1069292"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7519E86-5A8A-D340-8C84-7145C56AE485}"/>
              </a:ext>
            </a:extLst>
          </p:cNvPr>
          <p:cNvCxnSpPr>
            <a:cxnSpLocks/>
            <a:stCxn id="37" idx="0"/>
            <a:endCxn id="36" idx="0"/>
          </p:cNvCxnSpPr>
          <p:nvPr/>
        </p:nvCxnSpPr>
        <p:spPr>
          <a:xfrm flipV="1">
            <a:off x="2229942" y="1156142"/>
            <a:ext cx="1940858" cy="1573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4C66D55-9E09-EA48-8BFB-A44D861C1AAA}"/>
              </a:ext>
            </a:extLst>
          </p:cNvPr>
          <p:cNvCxnSpPr>
            <a:cxnSpLocks/>
            <a:stCxn id="38" idx="0"/>
            <a:endCxn id="36" idx="0"/>
          </p:cNvCxnSpPr>
          <p:nvPr/>
        </p:nvCxnSpPr>
        <p:spPr>
          <a:xfrm flipH="1" flipV="1">
            <a:off x="4170800" y="1156142"/>
            <a:ext cx="2724466" cy="15522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EC5DA888-F43A-AE4A-B9CA-EBF0A826C85B}"/>
              </a:ext>
            </a:extLst>
          </p:cNvPr>
          <p:cNvSpPr/>
          <p:nvPr/>
        </p:nvSpPr>
        <p:spPr>
          <a:xfrm>
            <a:off x="1629822" y="1156142"/>
            <a:ext cx="5081955"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2 9 4 | 3 8 6 1</a:t>
            </a:r>
            <a:endParaRPr lang="en-TW" sz="2800" b="1" dirty="0">
              <a:solidFill>
                <a:srgbClr val="FF0000"/>
              </a:solidFill>
            </a:endParaRPr>
          </a:p>
        </p:txBody>
      </p:sp>
      <p:sp>
        <p:nvSpPr>
          <p:cNvPr id="37" name="Rounded Rectangle 36">
            <a:extLst>
              <a:ext uri="{FF2B5EF4-FFF2-40B4-BE49-F238E27FC236}">
                <a16:creationId xmlns:a16="http://schemas.microsoft.com/office/drawing/2014/main" id="{7836DAA1-14C4-9641-A0CA-777853EC392E}"/>
              </a:ext>
            </a:extLst>
          </p:cNvPr>
          <p:cNvSpPr/>
          <p:nvPr/>
        </p:nvSpPr>
        <p:spPr>
          <a:xfrm>
            <a:off x="733937" y="2729934"/>
            <a:ext cx="2992010"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ln>
                <a:solidFill>
                  <a:schemeClr val="tx1"/>
                </a:solidFill>
                <a:prstDash val="sysDash"/>
              </a:ln>
              <a:solidFill>
                <a:srgbClr val="FF0000"/>
              </a:solidFill>
            </a:endParaRPr>
          </a:p>
        </p:txBody>
      </p:sp>
      <p:sp>
        <p:nvSpPr>
          <p:cNvPr id="38" name="Rounded Rectangle 37">
            <a:extLst>
              <a:ext uri="{FF2B5EF4-FFF2-40B4-BE49-F238E27FC236}">
                <a16:creationId xmlns:a16="http://schemas.microsoft.com/office/drawing/2014/main" id="{1055C62F-2297-9944-B991-16BEF2062990}"/>
              </a:ext>
            </a:extLst>
          </p:cNvPr>
          <p:cNvSpPr/>
          <p:nvPr/>
        </p:nvSpPr>
        <p:spPr>
          <a:xfrm>
            <a:off x="5399261" y="2708344"/>
            <a:ext cx="2992010"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ln>
                <a:solidFill>
                  <a:schemeClr val="tx1"/>
                </a:solidFill>
                <a:prstDash val="sysDash"/>
              </a:ln>
              <a:solidFill>
                <a:srgbClr val="FF0000"/>
              </a:solidFill>
            </a:endParaRPr>
          </a:p>
        </p:txBody>
      </p:sp>
      <p:sp>
        <p:nvSpPr>
          <p:cNvPr id="3" name="Rectangle 2">
            <a:extLst>
              <a:ext uri="{FF2B5EF4-FFF2-40B4-BE49-F238E27FC236}">
                <a16:creationId xmlns:a16="http://schemas.microsoft.com/office/drawing/2014/main" id="{35892BE5-629E-454D-BAA5-E883EDF493CD}"/>
              </a:ext>
            </a:extLst>
          </p:cNvPr>
          <p:cNvSpPr/>
          <p:nvPr/>
        </p:nvSpPr>
        <p:spPr>
          <a:xfrm>
            <a:off x="-5436" y="1217072"/>
            <a:ext cx="1935318" cy="523220"/>
          </a:xfrm>
          <a:prstGeom prst="rect">
            <a:avLst/>
          </a:prstGeom>
        </p:spPr>
        <p:txBody>
          <a:bodyPr wrap="square">
            <a:spAutoFit/>
          </a:bodyPr>
          <a:lstStyle/>
          <a:p>
            <a:r>
              <a:rPr lang="en-US" sz="2800" b="1" dirty="0">
                <a:latin typeface="Helvetica" pitchFamily="2" charset="0"/>
              </a:rPr>
              <a:t>Partition </a:t>
            </a:r>
            <a:endParaRPr lang="en-US" sz="2800" b="1" dirty="0">
              <a:effectLst/>
              <a:latin typeface="Helvetica" pitchFamily="2" charset="0"/>
            </a:endParaRPr>
          </a:p>
        </p:txBody>
      </p:sp>
    </p:spTree>
    <p:extLst>
      <p:ext uri="{BB962C8B-B14F-4D97-AF65-F5344CB8AC3E}">
        <p14:creationId xmlns:p14="http://schemas.microsoft.com/office/powerpoint/2010/main" val="24951810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406BE-C2BE-7441-8D6C-28ADC41E2185}"/>
              </a:ext>
            </a:extLst>
          </p:cNvPr>
          <p:cNvSpPr>
            <a:spLocks noGrp="1"/>
          </p:cNvSpPr>
          <p:nvPr>
            <p:ph type="title"/>
          </p:nvPr>
        </p:nvSpPr>
        <p:spPr/>
        <p:txBody>
          <a:bodyPr>
            <a:normAutofit/>
          </a:bodyPr>
          <a:lstStyle/>
          <a:p>
            <a:r>
              <a:rPr lang="en-US" b="1" dirty="0"/>
              <a:t>Execution Example</a:t>
            </a:r>
            <a:endParaRPr lang="en-TW" dirty="0"/>
          </a:p>
        </p:txBody>
      </p:sp>
      <p:sp>
        <p:nvSpPr>
          <p:cNvPr id="4" name="Slide Number Placeholder 3">
            <a:extLst>
              <a:ext uri="{FF2B5EF4-FFF2-40B4-BE49-F238E27FC236}">
                <a16:creationId xmlns:a16="http://schemas.microsoft.com/office/drawing/2014/main" id="{0A1FA977-CAEB-CA49-B3E6-9EA6FCB110A7}"/>
              </a:ext>
            </a:extLst>
          </p:cNvPr>
          <p:cNvSpPr>
            <a:spLocks noGrp="1"/>
          </p:cNvSpPr>
          <p:nvPr>
            <p:ph type="sldNum" sz="quarter" idx="12"/>
          </p:nvPr>
        </p:nvSpPr>
        <p:spPr/>
        <p:txBody>
          <a:bodyPr/>
          <a:lstStyle/>
          <a:p>
            <a:fld id="{14B373FC-FF3A-C64D-BE97-055D2267A4A7}" type="slidenum">
              <a:rPr lang="en-TW" smtClean="0"/>
              <a:t>57</a:t>
            </a:fld>
            <a:endParaRPr lang="en-TW"/>
          </a:p>
        </p:txBody>
      </p:sp>
      <p:sp>
        <p:nvSpPr>
          <p:cNvPr id="43" name="Rounded Rectangle 42">
            <a:extLst>
              <a:ext uri="{FF2B5EF4-FFF2-40B4-BE49-F238E27FC236}">
                <a16:creationId xmlns:a16="http://schemas.microsoft.com/office/drawing/2014/main" id="{28C70B08-B14A-9F4D-9330-E2703DE42209}"/>
              </a:ext>
            </a:extLst>
          </p:cNvPr>
          <p:cNvSpPr/>
          <p:nvPr/>
        </p:nvSpPr>
        <p:spPr>
          <a:xfrm>
            <a:off x="51546"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49" name="Rounded Rectangle 48">
            <a:extLst>
              <a:ext uri="{FF2B5EF4-FFF2-40B4-BE49-F238E27FC236}">
                <a16:creationId xmlns:a16="http://schemas.microsoft.com/office/drawing/2014/main" id="{377CA175-3B19-9045-B3FE-E30FC27E9605}"/>
              </a:ext>
            </a:extLst>
          </p:cNvPr>
          <p:cNvSpPr/>
          <p:nvPr/>
        </p:nvSpPr>
        <p:spPr>
          <a:xfrm>
            <a:off x="1188914"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0" name="Rounded Rectangle 49">
            <a:extLst>
              <a:ext uri="{FF2B5EF4-FFF2-40B4-BE49-F238E27FC236}">
                <a16:creationId xmlns:a16="http://schemas.microsoft.com/office/drawing/2014/main" id="{186C2A24-6F2B-114D-8B07-C13DDF03E824}"/>
              </a:ext>
            </a:extLst>
          </p:cNvPr>
          <p:cNvSpPr/>
          <p:nvPr/>
        </p:nvSpPr>
        <p:spPr>
          <a:xfrm>
            <a:off x="2340324"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1" name="Rounded Rectangle 50">
            <a:extLst>
              <a:ext uri="{FF2B5EF4-FFF2-40B4-BE49-F238E27FC236}">
                <a16:creationId xmlns:a16="http://schemas.microsoft.com/office/drawing/2014/main" id="{91AFCF8B-7631-C444-9BC7-2748F1380DC2}"/>
              </a:ext>
            </a:extLst>
          </p:cNvPr>
          <p:cNvSpPr/>
          <p:nvPr/>
        </p:nvSpPr>
        <p:spPr>
          <a:xfrm>
            <a:off x="3477692"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2" name="Rounded Rectangle 51">
            <a:extLst>
              <a:ext uri="{FF2B5EF4-FFF2-40B4-BE49-F238E27FC236}">
                <a16:creationId xmlns:a16="http://schemas.microsoft.com/office/drawing/2014/main" id="{43F6BD77-0919-D045-AC1C-6F2AC12E4283}"/>
              </a:ext>
            </a:extLst>
          </p:cNvPr>
          <p:cNvSpPr/>
          <p:nvPr/>
        </p:nvSpPr>
        <p:spPr>
          <a:xfrm>
            <a:off x="4606488"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3" name="Rounded Rectangle 52">
            <a:extLst>
              <a:ext uri="{FF2B5EF4-FFF2-40B4-BE49-F238E27FC236}">
                <a16:creationId xmlns:a16="http://schemas.microsoft.com/office/drawing/2014/main" id="{368CB0DE-75D0-E24D-B76F-26B48642FE89}"/>
              </a:ext>
            </a:extLst>
          </p:cNvPr>
          <p:cNvSpPr/>
          <p:nvPr/>
        </p:nvSpPr>
        <p:spPr>
          <a:xfrm>
            <a:off x="5743856"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4" name="Rounded Rectangle 53">
            <a:extLst>
              <a:ext uri="{FF2B5EF4-FFF2-40B4-BE49-F238E27FC236}">
                <a16:creationId xmlns:a16="http://schemas.microsoft.com/office/drawing/2014/main" id="{58856FF9-F6F5-654D-A200-D27D90837FB1}"/>
              </a:ext>
            </a:extLst>
          </p:cNvPr>
          <p:cNvSpPr/>
          <p:nvPr/>
        </p:nvSpPr>
        <p:spPr>
          <a:xfrm>
            <a:off x="6895266"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5" name="Rounded Rectangle 54">
            <a:extLst>
              <a:ext uri="{FF2B5EF4-FFF2-40B4-BE49-F238E27FC236}">
                <a16:creationId xmlns:a16="http://schemas.microsoft.com/office/drawing/2014/main" id="{C2C08172-D496-2B42-A945-625B83AB13F7}"/>
              </a:ext>
            </a:extLst>
          </p:cNvPr>
          <p:cNvSpPr/>
          <p:nvPr/>
        </p:nvSpPr>
        <p:spPr>
          <a:xfrm>
            <a:off x="8032634"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cxnSp>
        <p:nvCxnSpPr>
          <p:cNvPr id="57" name="Straight Connector 56">
            <a:extLst>
              <a:ext uri="{FF2B5EF4-FFF2-40B4-BE49-F238E27FC236}">
                <a16:creationId xmlns:a16="http://schemas.microsoft.com/office/drawing/2014/main" id="{ECF2CD92-0750-AA4D-880E-D6C795FA2299}"/>
              </a:ext>
            </a:extLst>
          </p:cNvPr>
          <p:cNvCxnSpPr>
            <a:stCxn id="43" idx="0"/>
            <a:endCxn id="39" idx="0"/>
          </p:cNvCxnSpPr>
          <p:nvPr/>
        </p:nvCxnSpPr>
        <p:spPr>
          <a:xfrm flipV="1">
            <a:off x="572060" y="4239900"/>
            <a:ext cx="536886"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ED30BA-6138-6F44-AEFD-639E6782FDEA}"/>
              </a:ext>
            </a:extLst>
          </p:cNvPr>
          <p:cNvCxnSpPr>
            <a:cxnSpLocks/>
            <a:stCxn id="49" idx="0"/>
            <a:endCxn id="39" idx="0"/>
          </p:cNvCxnSpPr>
          <p:nvPr/>
        </p:nvCxnSpPr>
        <p:spPr>
          <a:xfrm flipH="1" flipV="1">
            <a:off x="1108946" y="4239900"/>
            <a:ext cx="600482"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9DB7CE09-1820-3A4B-A2CC-CD21B7C70CB8}"/>
              </a:ext>
            </a:extLst>
          </p:cNvPr>
          <p:cNvSpPr/>
          <p:nvPr/>
        </p:nvSpPr>
        <p:spPr>
          <a:xfrm>
            <a:off x="138253" y="423990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cxnSp>
        <p:nvCxnSpPr>
          <p:cNvPr id="61" name="Straight Connector 60">
            <a:extLst>
              <a:ext uri="{FF2B5EF4-FFF2-40B4-BE49-F238E27FC236}">
                <a16:creationId xmlns:a16="http://schemas.microsoft.com/office/drawing/2014/main" id="{43C79DA2-99DB-A145-AEEA-147331CC41BE}"/>
              </a:ext>
            </a:extLst>
          </p:cNvPr>
          <p:cNvCxnSpPr>
            <a:cxnSpLocks/>
            <a:stCxn id="50" idx="0"/>
            <a:endCxn id="40" idx="0"/>
          </p:cNvCxnSpPr>
          <p:nvPr/>
        </p:nvCxnSpPr>
        <p:spPr>
          <a:xfrm flipV="1">
            <a:off x="2860838" y="4239900"/>
            <a:ext cx="616359"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C4455B-46A5-E24A-B67E-8D89D0314F00}"/>
              </a:ext>
            </a:extLst>
          </p:cNvPr>
          <p:cNvCxnSpPr>
            <a:cxnSpLocks/>
            <a:stCxn id="51" idx="0"/>
            <a:endCxn id="40" idx="0"/>
          </p:cNvCxnSpPr>
          <p:nvPr/>
        </p:nvCxnSpPr>
        <p:spPr>
          <a:xfrm flipH="1" flipV="1">
            <a:off x="3477197" y="4239900"/>
            <a:ext cx="521009"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6F12FD3-BA8E-8244-BD87-92E447205F8B}"/>
              </a:ext>
            </a:extLst>
          </p:cNvPr>
          <p:cNvCxnSpPr>
            <a:cxnSpLocks/>
            <a:stCxn id="52" idx="0"/>
            <a:endCxn id="41" idx="0"/>
          </p:cNvCxnSpPr>
          <p:nvPr/>
        </p:nvCxnSpPr>
        <p:spPr>
          <a:xfrm flipV="1">
            <a:off x="5127002" y="4239900"/>
            <a:ext cx="590321"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6E07CEB-368C-6743-A279-5838C18BA253}"/>
              </a:ext>
            </a:extLst>
          </p:cNvPr>
          <p:cNvCxnSpPr>
            <a:cxnSpLocks/>
            <a:stCxn id="53" idx="0"/>
          </p:cNvCxnSpPr>
          <p:nvPr/>
        </p:nvCxnSpPr>
        <p:spPr>
          <a:xfrm flipH="1" flipV="1">
            <a:off x="5717324" y="4233279"/>
            <a:ext cx="547046"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6A96B1D9-35DF-BF43-8EEE-E40256B58CA6}"/>
              </a:ext>
            </a:extLst>
          </p:cNvPr>
          <p:cNvSpPr/>
          <p:nvPr/>
        </p:nvSpPr>
        <p:spPr>
          <a:xfrm>
            <a:off x="2506504" y="423990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sp>
        <p:nvSpPr>
          <p:cNvPr id="41" name="Rounded Rectangle 40">
            <a:extLst>
              <a:ext uri="{FF2B5EF4-FFF2-40B4-BE49-F238E27FC236}">
                <a16:creationId xmlns:a16="http://schemas.microsoft.com/office/drawing/2014/main" id="{711BF70D-4564-5149-84C0-6F3F744A6191}"/>
              </a:ext>
            </a:extLst>
          </p:cNvPr>
          <p:cNvSpPr/>
          <p:nvPr/>
        </p:nvSpPr>
        <p:spPr>
          <a:xfrm>
            <a:off x="4746630" y="423990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cxnSp>
        <p:nvCxnSpPr>
          <p:cNvPr id="73" name="Straight Connector 72">
            <a:extLst>
              <a:ext uri="{FF2B5EF4-FFF2-40B4-BE49-F238E27FC236}">
                <a16:creationId xmlns:a16="http://schemas.microsoft.com/office/drawing/2014/main" id="{5FA41089-8A3D-E141-8261-4EC124361013}"/>
              </a:ext>
            </a:extLst>
          </p:cNvPr>
          <p:cNvCxnSpPr>
            <a:cxnSpLocks/>
            <a:stCxn id="54" idx="0"/>
            <a:endCxn id="42" idx="0"/>
          </p:cNvCxnSpPr>
          <p:nvPr/>
        </p:nvCxnSpPr>
        <p:spPr>
          <a:xfrm flipV="1">
            <a:off x="7415780" y="4236120"/>
            <a:ext cx="548778" cy="15249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74B8BBB-A69B-964D-9F59-41747EBA1E57}"/>
              </a:ext>
            </a:extLst>
          </p:cNvPr>
          <p:cNvCxnSpPr>
            <a:cxnSpLocks/>
            <a:stCxn id="55" idx="0"/>
          </p:cNvCxnSpPr>
          <p:nvPr/>
        </p:nvCxnSpPr>
        <p:spPr>
          <a:xfrm flipH="1" flipV="1">
            <a:off x="7957450" y="4233279"/>
            <a:ext cx="595698"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2F5F58F9-3A19-CC4B-9492-7C5F6B9081D3}"/>
              </a:ext>
            </a:extLst>
          </p:cNvPr>
          <p:cNvSpPr/>
          <p:nvPr/>
        </p:nvSpPr>
        <p:spPr>
          <a:xfrm>
            <a:off x="6993865" y="423612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cxnSp>
        <p:nvCxnSpPr>
          <p:cNvPr id="79" name="Straight Connector 78">
            <a:extLst>
              <a:ext uri="{FF2B5EF4-FFF2-40B4-BE49-F238E27FC236}">
                <a16:creationId xmlns:a16="http://schemas.microsoft.com/office/drawing/2014/main" id="{8C28086B-56B9-194F-9F3D-C04E9C18FDCD}"/>
              </a:ext>
            </a:extLst>
          </p:cNvPr>
          <p:cNvCxnSpPr>
            <a:cxnSpLocks/>
            <a:stCxn id="39" idx="0"/>
            <a:endCxn id="37" idx="0"/>
          </p:cNvCxnSpPr>
          <p:nvPr/>
        </p:nvCxnSpPr>
        <p:spPr>
          <a:xfrm flipV="1">
            <a:off x="1108946" y="2729934"/>
            <a:ext cx="1120996" cy="15099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8704476-2FD7-6340-90B9-6F23D6E1E0E9}"/>
              </a:ext>
            </a:extLst>
          </p:cNvPr>
          <p:cNvCxnSpPr>
            <a:cxnSpLocks/>
            <a:stCxn id="40" idx="0"/>
            <a:endCxn id="37" idx="0"/>
          </p:cNvCxnSpPr>
          <p:nvPr/>
        </p:nvCxnSpPr>
        <p:spPr>
          <a:xfrm flipH="1" flipV="1">
            <a:off x="2229942" y="2729934"/>
            <a:ext cx="1247255" cy="15099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22EAEED-6CE4-2F4C-98B6-E3FA3083C211}"/>
              </a:ext>
            </a:extLst>
          </p:cNvPr>
          <p:cNvCxnSpPr>
            <a:cxnSpLocks/>
            <a:stCxn id="41" idx="0"/>
            <a:endCxn id="38" idx="0"/>
          </p:cNvCxnSpPr>
          <p:nvPr/>
        </p:nvCxnSpPr>
        <p:spPr>
          <a:xfrm flipV="1">
            <a:off x="5717323" y="2708344"/>
            <a:ext cx="1177943" cy="15315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3DA6B18-B17D-4341-89DB-D5D4A223F8BD}"/>
              </a:ext>
            </a:extLst>
          </p:cNvPr>
          <p:cNvCxnSpPr>
            <a:cxnSpLocks/>
            <a:stCxn id="42" idx="0"/>
            <a:endCxn id="38" idx="0"/>
          </p:cNvCxnSpPr>
          <p:nvPr/>
        </p:nvCxnSpPr>
        <p:spPr>
          <a:xfrm flipH="1" flipV="1">
            <a:off x="6895266" y="2708344"/>
            <a:ext cx="1069292"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7519E86-5A8A-D340-8C84-7145C56AE485}"/>
              </a:ext>
            </a:extLst>
          </p:cNvPr>
          <p:cNvCxnSpPr>
            <a:cxnSpLocks/>
            <a:stCxn id="37" idx="0"/>
            <a:endCxn id="36" idx="0"/>
          </p:cNvCxnSpPr>
          <p:nvPr/>
        </p:nvCxnSpPr>
        <p:spPr>
          <a:xfrm flipV="1">
            <a:off x="2229942" y="1156142"/>
            <a:ext cx="1940858" cy="1573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4C66D55-9E09-EA48-8BFB-A44D861C1AAA}"/>
              </a:ext>
            </a:extLst>
          </p:cNvPr>
          <p:cNvCxnSpPr>
            <a:cxnSpLocks/>
            <a:stCxn id="38" idx="0"/>
            <a:endCxn id="36" idx="0"/>
          </p:cNvCxnSpPr>
          <p:nvPr/>
        </p:nvCxnSpPr>
        <p:spPr>
          <a:xfrm flipH="1" flipV="1">
            <a:off x="4170800" y="1156142"/>
            <a:ext cx="2724466" cy="15522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EC5DA888-F43A-AE4A-B9CA-EBF0A826C85B}"/>
              </a:ext>
            </a:extLst>
          </p:cNvPr>
          <p:cNvSpPr/>
          <p:nvPr/>
        </p:nvSpPr>
        <p:spPr>
          <a:xfrm>
            <a:off x="1629822" y="1156142"/>
            <a:ext cx="5081955"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2 9 4 | 3 8 6 1</a:t>
            </a:r>
            <a:endParaRPr lang="en-TW" sz="2800" b="1" dirty="0">
              <a:solidFill>
                <a:srgbClr val="FF0000"/>
              </a:solidFill>
            </a:endParaRPr>
          </a:p>
        </p:txBody>
      </p:sp>
      <p:sp>
        <p:nvSpPr>
          <p:cNvPr id="37" name="Rounded Rectangle 36">
            <a:extLst>
              <a:ext uri="{FF2B5EF4-FFF2-40B4-BE49-F238E27FC236}">
                <a16:creationId xmlns:a16="http://schemas.microsoft.com/office/drawing/2014/main" id="{7836DAA1-14C4-9641-A0CA-777853EC392E}"/>
              </a:ext>
            </a:extLst>
          </p:cNvPr>
          <p:cNvSpPr/>
          <p:nvPr/>
        </p:nvSpPr>
        <p:spPr>
          <a:xfrm>
            <a:off x="733937" y="2729934"/>
            <a:ext cx="2992010"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2 | 9 4</a:t>
            </a:r>
            <a:endParaRPr lang="en-TW" sz="2800" b="1" dirty="0">
              <a:solidFill>
                <a:srgbClr val="FF0000"/>
              </a:solidFill>
            </a:endParaRPr>
          </a:p>
        </p:txBody>
      </p:sp>
      <p:sp>
        <p:nvSpPr>
          <p:cNvPr id="38" name="Rounded Rectangle 37">
            <a:extLst>
              <a:ext uri="{FF2B5EF4-FFF2-40B4-BE49-F238E27FC236}">
                <a16:creationId xmlns:a16="http://schemas.microsoft.com/office/drawing/2014/main" id="{1055C62F-2297-9944-B991-16BEF2062990}"/>
              </a:ext>
            </a:extLst>
          </p:cNvPr>
          <p:cNvSpPr/>
          <p:nvPr/>
        </p:nvSpPr>
        <p:spPr>
          <a:xfrm>
            <a:off x="5399261" y="2708344"/>
            <a:ext cx="2992010"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sp>
        <p:nvSpPr>
          <p:cNvPr id="44" name="Up Arrow 43">
            <a:extLst>
              <a:ext uri="{FF2B5EF4-FFF2-40B4-BE49-F238E27FC236}">
                <a16:creationId xmlns:a16="http://schemas.microsoft.com/office/drawing/2014/main" id="{C8B8520F-5B68-6D40-8194-3FBBD2CE661F}"/>
              </a:ext>
            </a:extLst>
          </p:cNvPr>
          <p:cNvSpPr/>
          <p:nvPr/>
        </p:nvSpPr>
        <p:spPr>
          <a:xfrm rot="3067381" flipH="1" flipV="1">
            <a:off x="1770683" y="1991936"/>
            <a:ext cx="575713" cy="7168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 name="Rectangle 2">
            <a:extLst>
              <a:ext uri="{FF2B5EF4-FFF2-40B4-BE49-F238E27FC236}">
                <a16:creationId xmlns:a16="http://schemas.microsoft.com/office/drawing/2014/main" id="{11B49D8D-760A-D54A-964A-97D691782172}"/>
              </a:ext>
            </a:extLst>
          </p:cNvPr>
          <p:cNvSpPr/>
          <p:nvPr/>
        </p:nvSpPr>
        <p:spPr>
          <a:xfrm>
            <a:off x="6784884" y="1769917"/>
            <a:ext cx="2330899" cy="830997"/>
          </a:xfrm>
          <a:prstGeom prst="rect">
            <a:avLst/>
          </a:prstGeom>
        </p:spPr>
        <p:txBody>
          <a:bodyPr wrap="square">
            <a:spAutoFit/>
          </a:bodyPr>
          <a:lstStyle/>
          <a:p>
            <a:r>
              <a:rPr lang="en-US" sz="2400" b="1" dirty="0">
                <a:latin typeface="Helvetica" pitchFamily="2" charset="0"/>
              </a:rPr>
              <a:t>Recursive call, partition </a:t>
            </a:r>
            <a:endParaRPr lang="en-US" sz="2400" b="1" dirty="0">
              <a:effectLst/>
              <a:latin typeface="Helvetica" pitchFamily="2" charset="0"/>
            </a:endParaRPr>
          </a:p>
        </p:txBody>
      </p:sp>
    </p:spTree>
    <p:extLst>
      <p:ext uri="{BB962C8B-B14F-4D97-AF65-F5344CB8AC3E}">
        <p14:creationId xmlns:p14="http://schemas.microsoft.com/office/powerpoint/2010/main" val="1609312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406BE-C2BE-7441-8D6C-28ADC41E2185}"/>
              </a:ext>
            </a:extLst>
          </p:cNvPr>
          <p:cNvSpPr>
            <a:spLocks noGrp="1"/>
          </p:cNvSpPr>
          <p:nvPr>
            <p:ph type="title"/>
          </p:nvPr>
        </p:nvSpPr>
        <p:spPr/>
        <p:txBody>
          <a:bodyPr>
            <a:normAutofit/>
          </a:bodyPr>
          <a:lstStyle/>
          <a:p>
            <a:r>
              <a:rPr lang="en-US" b="1" dirty="0"/>
              <a:t>Execution Example</a:t>
            </a:r>
            <a:endParaRPr lang="en-TW" dirty="0"/>
          </a:p>
        </p:txBody>
      </p:sp>
      <p:sp>
        <p:nvSpPr>
          <p:cNvPr id="4" name="Slide Number Placeholder 3">
            <a:extLst>
              <a:ext uri="{FF2B5EF4-FFF2-40B4-BE49-F238E27FC236}">
                <a16:creationId xmlns:a16="http://schemas.microsoft.com/office/drawing/2014/main" id="{0A1FA977-CAEB-CA49-B3E6-9EA6FCB110A7}"/>
              </a:ext>
            </a:extLst>
          </p:cNvPr>
          <p:cNvSpPr>
            <a:spLocks noGrp="1"/>
          </p:cNvSpPr>
          <p:nvPr>
            <p:ph type="sldNum" sz="quarter" idx="12"/>
          </p:nvPr>
        </p:nvSpPr>
        <p:spPr/>
        <p:txBody>
          <a:bodyPr/>
          <a:lstStyle/>
          <a:p>
            <a:fld id="{14B373FC-FF3A-C64D-BE97-055D2267A4A7}" type="slidenum">
              <a:rPr lang="en-TW" smtClean="0"/>
              <a:t>58</a:t>
            </a:fld>
            <a:endParaRPr lang="en-TW"/>
          </a:p>
        </p:txBody>
      </p:sp>
      <p:sp>
        <p:nvSpPr>
          <p:cNvPr id="43" name="Rounded Rectangle 42">
            <a:extLst>
              <a:ext uri="{FF2B5EF4-FFF2-40B4-BE49-F238E27FC236}">
                <a16:creationId xmlns:a16="http://schemas.microsoft.com/office/drawing/2014/main" id="{28C70B08-B14A-9F4D-9330-E2703DE42209}"/>
              </a:ext>
            </a:extLst>
          </p:cNvPr>
          <p:cNvSpPr/>
          <p:nvPr/>
        </p:nvSpPr>
        <p:spPr>
          <a:xfrm>
            <a:off x="51546"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49" name="Rounded Rectangle 48">
            <a:extLst>
              <a:ext uri="{FF2B5EF4-FFF2-40B4-BE49-F238E27FC236}">
                <a16:creationId xmlns:a16="http://schemas.microsoft.com/office/drawing/2014/main" id="{377CA175-3B19-9045-B3FE-E30FC27E9605}"/>
              </a:ext>
            </a:extLst>
          </p:cNvPr>
          <p:cNvSpPr/>
          <p:nvPr/>
        </p:nvSpPr>
        <p:spPr>
          <a:xfrm>
            <a:off x="1188914"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0" name="Rounded Rectangle 49">
            <a:extLst>
              <a:ext uri="{FF2B5EF4-FFF2-40B4-BE49-F238E27FC236}">
                <a16:creationId xmlns:a16="http://schemas.microsoft.com/office/drawing/2014/main" id="{186C2A24-6F2B-114D-8B07-C13DDF03E824}"/>
              </a:ext>
            </a:extLst>
          </p:cNvPr>
          <p:cNvSpPr/>
          <p:nvPr/>
        </p:nvSpPr>
        <p:spPr>
          <a:xfrm>
            <a:off x="2340324"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1" name="Rounded Rectangle 50">
            <a:extLst>
              <a:ext uri="{FF2B5EF4-FFF2-40B4-BE49-F238E27FC236}">
                <a16:creationId xmlns:a16="http://schemas.microsoft.com/office/drawing/2014/main" id="{91AFCF8B-7631-C444-9BC7-2748F1380DC2}"/>
              </a:ext>
            </a:extLst>
          </p:cNvPr>
          <p:cNvSpPr/>
          <p:nvPr/>
        </p:nvSpPr>
        <p:spPr>
          <a:xfrm>
            <a:off x="3477692"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2" name="Rounded Rectangle 51">
            <a:extLst>
              <a:ext uri="{FF2B5EF4-FFF2-40B4-BE49-F238E27FC236}">
                <a16:creationId xmlns:a16="http://schemas.microsoft.com/office/drawing/2014/main" id="{43F6BD77-0919-D045-AC1C-6F2AC12E4283}"/>
              </a:ext>
            </a:extLst>
          </p:cNvPr>
          <p:cNvSpPr/>
          <p:nvPr/>
        </p:nvSpPr>
        <p:spPr>
          <a:xfrm>
            <a:off x="4606488"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3" name="Rounded Rectangle 52">
            <a:extLst>
              <a:ext uri="{FF2B5EF4-FFF2-40B4-BE49-F238E27FC236}">
                <a16:creationId xmlns:a16="http://schemas.microsoft.com/office/drawing/2014/main" id="{368CB0DE-75D0-E24D-B76F-26B48642FE89}"/>
              </a:ext>
            </a:extLst>
          </p:cNvPr>
          <p:cNvSpPr/>
          <p:nvPr/>
        </p:nvSpPr>
        <p:spPr>
          <a:xfrm>
            <a:off x="5743856"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4" name="Rounded Rectangle 53">
            <a:extLst>
              <a:ext uri="{FF2B5EF4-FFF2-40B4-BE49-F238E27FC236}">
                <a16:creationId xmlns:a16="http://schemas.microsoft.com/office/drawing/2014/main" id="{58856FF9-F6F5-654D-A200-D27D90837FB1}"/>
              </a:ext>
            </a:extLst>
          </p:cNvPr>
          <p:cNvSpPr/>
          <p:nvPr/>
        </p:nvSpPr>
        <p:spPr>
          <a:xfrm>
            <a:off x="6895266"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5" name="Rounded Rectangle 54">
            <a:extLst>
              <a:ext uri="{FF2B5EF4-FFF2-40B4-BE49-F238E27FC236}">
                <a16:creationId xmlns:a16="http://schemas.microsoft.com/office/drawing/2014/main" id="{C2C08172-D496-2B42-A945-625B83AB13F7}"/>
              </a:ext>
            </a:extLst>
          </p:cNvPr>
          <p:cNvSpPr/>
          <p:nvPr/>
        </p:nvSpPr>
        <p:spPr>
          <a:xfrm>
            <a:off x="8032634"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cxnSp>
        <p:nvCxnSpPr>
          <p:cNvPr id="57" name="Straight Connector 56">
            <a:extLst>
              <a:ext uri="{FF2B5EF4-FFF2-40B4-BE49-F238E27FC236}">
                <a16:creationId xmlns:a16="http://schemas.microsoft.com/office/drawing/2014/main" id="{ECF2CD92-0750-AA4D-880E-D6C795FA2299}"/>
              </a:ext>
            </a:extLst>
          </p:cNvPr>
          <p:cNvCxnSpPr>
            <a:stCxn id="43" idx="0"/>
            <a:endCxn id="39" idx="0"/>
          </p:cNvCxnSpPr>
          <p:nvPr/>
        </p:nvCxnSpPr>
        <p:spPr>
          <a:xfrm flipV="1">
            <a:off x="572060" y="4239900"/>
            <a:ext cx="536886"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ED30BA-6138-6F44-AEFD-639E6782FDEA}"/>
              </a:ext>
            </a:extLst>
          </p:cNvPr>
          <p:cNvCxnSpPr>
            <a:cxnSpLocks/>
            <a:stCxn id="49" idx="0"/>
            <a:endCxn id="39" idx="0"/>
          </p:cNvCxnSpPr>
          <p:nvPr/>
        </p:nvCxnSpPr>
        <p:spPr>
          <a:xfrm flipH="1" flipV="1">
            <a:off x="1108946" y="4239900"/>
            <a:ext cx="600482"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9DB7CE09-1820-3A4B-A2CC-CD21B7C70CB8}"/>
              </a:ext>
            </a:extLst>
          </p:cNvPr>
          <p:cNvSpPr/>
          <p:nvPr/>
        </p:nvSpPr>
        <p:spPr>
          <a:xfrm>
            <a:off x="138253" y="4239900"/>
            <a:ext cx="1941386"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2 | 7</a:t>
            </a:r>
            <a:endParaRPr lang="en-TW" sz="2800" b="1" dirty="0">
              <a:solidFill>
                <a:srgbClr val="FF0000"/>
              </a:solidFill>
            </a:endParaRPr>
          </a:p>
        </p:txBody>
      </p:sp>
      <p:cxnSp>
        <p:nvCxnSpPr>
          <p:cNvPr id="61" name="Straight Connector 60">
            <a:extLst>
              <a:ext uri="{FF2B5EF4-FFF2-40B4-BE49-F238E27FC236}">
                <a16:creationId xmlns:a16="http://schemas.microsoft.com/office/drawing/2014/main" id="{43C79DA2-99DB-A145-AEEA-147331CC41BE}"/>
              </a:ext>
            </a:extLst>
          </p:cNvPr>
          <p:cNvCxnSpPr>
            <a:cxnSpLocks/>
            <a:stCxn id="50" idx="0"/>
            <a:endCxn id="40" idx="0"/>
          </p:cNvCxnSpPr>
          <p:nvPr/>
        </p:nvCxnSpPr>
        <p:spPr>
          <a:xfrm flipV="1">
            <a:off x="2860838" y="4239900"/>
            <a:ext cx="616359"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C4455B-46A5-E24A-B67E-8D89D0314F00}"/>
              </a:ext>
            </a:extLst>
          </p:cNvPr>
          <p:cNvCxnSpPr>
            <a:cxnSpLocks/>
            <a:stCxn id="51" idx="0"/>
            <a:endCxn id="40" idx="0"/>
          </p:cNvCxnSpPr>
          <p:nvPr/>
        </p:nvCxnSpPr>
        <p:spPr>
          <a:xfrm flipH="1" flipV="1">
            <a:off x="3477197" y="4239900"/>
            <a:ext cx="521009"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6F12FD3-BA8E-8244-BD87-92E447205F8B}"/>
              </a:ext>
            </a:extLst>
          </p:cNvPr>
          <p:cNvCxnSpPr>
            <a:cxnSpLocks/>
            <a:stCxn id="52" idx="0"/>
            <a:endCxn id="41" idx="0"/>
          </p:cNvCxnSpPr>
          <p:nvPr/>
        </p:nvCxnSpPr>
        <p:spPr>
          <a:xfrm flipV="1">
            <a:off x="5127002" y="4239900"/>
            <a:ext cx="590321"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6E07CEB-368C-6743-A279-5838C18BA253}"/>
              </a:ext>
            </a:extLst>
          </p:cNvPr>
          <p:cNvCxnSpPr>
            <a:cxnSpLocks/>
            <a:stCxn id="53" idx="0"/>
          </p:cNvCxnSpPr>
          <p:nvPr/>
        </p:nvCxnSpPr>
        <p:spPr>
          <a:xfrm flipH="1" flipV="1">
            <a:off x="5717324" y="4233279"/>
            <a:ext cx="547046"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6A96B1D9-35DF-BF43-8EEE-E40256B58CA6}"/>
              </a:ext>
            </a:extLst>
          </p:cNvPr>
          <p:cNvSpPr/>
          <p:nvPr/>
        </p:nvSpPr>
        <p:spPr>
          <a:xfrm>
            <a:off x="2506504" y="423990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sp>
        <p:nvSpPr>
          <p:cNvPr id="41" name="Rounded Rectangle 40">
            <a:extLst>
              <a:ext uri="{FF2B5EF4-FFF2-40B4-BE49-F238E27FC236}">
                <a16:creationId xmlns:a16="http://schemas.microsoft.com/office/drawing/2014/main" id="{711BF70D-4564-5149-84C0-6F3F744A6191}"/>
              </a:ext>
            </a:extLst>
          </p:cNvPr>
          <p:cNvSpPr/>
          <p:nvPr/>
        </p:nvSpPr>
        <p:spPr>
          <a:xfrm>
            <a:off x="4746630" y="423990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cxnSp>
        <p:nvCxnSpPr>
          <p:cNvPr id="73" name="Straight Connector 72">
            <a:extLst>
              <a:ext uri="{FF2B5EF4-FFF2-40B4-BE49-F238E27FC236}">
                <a16:creationId xmlns:a16="http://schemas.microsoft.com/office/drawing/2014/main" id="{5FA41089-8A3D-E141-8261-4EC124361013}"/>
              </a:ext>
            </a:extLst>
          </p:cNvPr>
          <p:cNvCxnSpPr>
            <a:cxnSpLocks/>
            <a:stCxn id="54" idx="0"/>
            <a:endCxn id="42" idx="0"/>
          </p:cNvCxnSpPr>
          <p:nvPr/>
        </p:nvCxnSpPr>
        <p:spPr>
          <a:xfrm flipV="1">
            <a:off x="7415780" y="4236120"/>
            <a:ext cx="548778" cy="15249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74B8BBB-A69B-964D-9F59-41747EBA1E57}"/>
              </a:ext>
            </a:extLst>
          </p:cNvPr>
          <p:cNvCxnSpPr>
            <a:cxnSpLocks/>
            <a:stCxn id="55" idx="0"/>
          </p:cNvCxnSpPr>
          <p:nvPr/>
        </p:nvCxnSpPr>
        <p:spPr>
          <a:xfrm flipH="1" flipV="1">
            <a:off x="7957450" y="4233279"/>
            <a:ext cx="595698"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2F5F58F9-3A19-CC4B-9492-7C5F6B9081D3}"/>
              </a:ext>
            </a:extLst>
          </p:cNvPr>
          <p:cNvSpPr/>
          <p:nvPr/>
        </p:nvSpPr>
        <p:spPr>
          <a:xfrm>
            <a:off x="6993865" y="423612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cxnSp>
        <p:nvCxnSpPr>
          <p:cNvPr id="79" name="Straight Connector 78">
            <a:extLst>
              <a:ext uri="{FF2B5EF4-FFF2-40B4-BE49-F238E27FC236}">
                <a16:creationId xmlns:a16="http://schemas.microsoft.com/office/drawing/2014/main" id="{8C28086B-56B9-194F-9F3D-C04E9C18FDCD}"/>
              </a:ext>
            </a:extLst>
          </p:cNvPr>
          <p:cNvCxnSpPr>
            <a:cxnSpLocks/>
            <a:stCxn id="39" idx="0"/>
            <a:endCxn id="37" idx="0"/>
          </p:cNvCxnSpPr>
          <p:nvPr/>
        </p:nvCxnSpPr>
        <p:spPr>
          <a:xfrm flipV="1">
            <a:off x="1108946" y="2729934"/>
            <a:ext cx="1120996" cy="15099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8704476-2FD7-6340-90B9-6F23D6E1E0E9}"/>
              </a:ext>
            </a:extLst>
          </p:cNvPr>
          <p:cNvCxnSpPr>
            <a:cxnSpLocks/>
            <a:stCxn id="40" idx="0"/>
            <a:endCxn id="37" idx="0"/>
          </p:cNvCxnSpPr>
          <p:nvPr/>
        </p:nvCxnSpPr>
        <p:spPr>
          <a:xfrm flipH="1" flipV="1">
            <a:off x="2229942" y="2729934"/>
            <a:ext cx="1247255" cy="15099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22EAEED-6CE4-2F4C-98B6-E3FA3083C211}"/>
              </a:ext>
            </a:extLst>
          </p:cNvPr>
          <p:cNvCxnSpPr>
            <a:cxnSpLocks/>
            <a:stCxn id="41" idx="0"/>
            <a:endCxn id="38" idx="0"/>
          </p:cNvCxnSpPr>
          <p:nvPr/>
        </p:nvCxnSpPr>
        <p:spPr>
          <a:xfrm flipV="1">
            <a:off x="5717323" y="2708344"/>
            <a:ext cx="1177943" cy="15315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3DA6B18-B17D-4341-89DB-D5D4A223F8BD}"/>
              </a:ext>
            </a:extLst>
          </p:cNvPr>
          <p:cNvCxnSpPr>
            <a:cxnSpLocks/>
            <a:stCxn id="42" idx="0"/>
            <a:endCxn id="38" idx="0"/>
          </p:cNvCxnSpPr>
          <p:nvPr/>
        </p:nvCxnSpPr>
        <p:spPr>
          <a:xfrm flipH="1" flipV="1">
            <a:off x="6895266" y="2708344"/>
            <a:ext cx="1069292"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7519E86-5A8A-D340-8C84-7145C56AE485}"/>
              </a:ext>
            </a:extLst>
          </p:cNvPr>
          <p:cNvCxnSpPr>
            <a:cxnSpLocks/>
            <a:stCxn id="37" idx="0"/>
            <a:endCxn id="36" idx="0"/>
          </p:cNvCxnSpPr>
          <p:nvPr/>
        </p:nvCxnSpPr>
        <p:spPr>
          <a:xfrm flipV="1">
            <a:off x="2229942" y="1156142"/>
            <a:ext cx="1940858" cy="1573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4C66D55-9E09-EA48-8BFB-A44D861C1AAA}"/>
              </a:ext>
            </a:extLst>
          </p:cNvPr>
          <p:cNvCxnSpPr>
            <a:cxnSpLocks/>
            <a:stCxn id="38" idx="0"/>
            <a:endCxn id="36" idx="0"/>
          </p:cNvCxnSpPr>
          <p:nvPr/>
        </p:nvCxnSpPr>
        <p:spPr>
          <a:xfrm flipH="1" flipV="1">
            <a:off x="4170800" y="1156142"/>
            <a:ext cx="2724466" cy="15522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EC5DA888-F43A-AE4A-B9CA-EBF0A826C85B}"/>
              </a:ext>
            </a:extLst>
          </p:cNvPr>
          <p:cNvSpPr/>
          <p:nvPr/>
        </p:nvSpPr>
        <p:spPr>
          <a:xfrm>
            <a:off x="1629822" y="1156142"/>
            <a:ext cx="5081955"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2 9 4 | 3 8 6 1</a:t>
            </a:r>
            <a:endParaRPr lang="en-TW" sz="2800" b="1" dirty="0">
              <a:solidFill>
                <a:srgbClr val="FF0000"/>
              </a:solidFill>
            </a:endParaRPr>
          </a:p>
        </p:txBody>
      </p:sp>
      <p:sp>
        <p:nvSpPr>
          <p:cNvPr id="37" name="Rounded Rectangle 36">
            <a:extLst>
              <a:ext uri="{FF2B5EF4-FFF2-40B4-BE49-F238E27FC236}">
                <a16:creationId xmlns:a16="http://schemas.microsoft.com/office/drawing/2014/main" id="{7836DAA1-14C4-9641-A0CA-777853EC392E}"/>
              </a:ext>
            </a:extLst>
          </p:cNvPr>
          <p:cNvSpPr/>
          <p:nvPr/>
        </p:nvSpPr>
        <p:spPr>
          <a:xfrm>
            <a:off x="733937" y="2729934"/>
            <a:ext cx="2992010"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2 | 9 4</a:t>
            </a:r>
            <a:endParaRPr lang="en-TW" sz="2800" b="1" dirty="0">
              <a:solidFill>
                <a:srgbClr val="FF0000"/>
              </a:solidFill>
            </a:endParaRPr>
          </a:p>
        </p:txBody>
      </p:sp>
      <p:sp>
        <p:nvSpPr>
          <p:cNvPr id="38" name="Rounded Rectangle 37">
            <a:extLst>
              <a:ext uri="{FF2B5EF4-FFF2-40B4-BE49-F238E27FC236}">
                <a16:creationId xmlns:a16="http://schemas.microsoft.com/office/drawing/2014/main" id="{1055C62F-2297-9944-B991-16BEF2062990}"/>
              </a:ext>
            </a:extLst>
          </p:cNvPr>
          <p:cNvSpPr/>
          <p:nvPr/>
        </p:nvSpPr>
        <p:spPr>
          <a:xfrm>
            <a:off x="5399261" y="2708344"/>
            <a:ext cx="2992010"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sp>
        <p:nvSpPr>
          <p:cNvPr id="44" name="Up Arrow 43">
            <a:extLst>
              <a:ext uri="{FF2B5EF4-FFF2-40B4-BE49-F238E27FC236}">
                <a16:creationId xmlns:a16="http://schemas.microsoft.com/office/drawing/2014/main" id="{C8B8520F-5B68-6D40-8194-3FBBD2CE661F}"/>
              </a:ext>
            </a:extLst>
          </p:cNvPr>
          <p:cNvSpPr/>
          <p:nvPr/>
        </p:nvSpPr>
        <p:spPr>
          <a:xfrm rot="3067381" flipH="1" flipV="1">
            <a:off x="542561" y="3537221"/>
            <a:ext cx="575713" cy="7168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5" name="Rectangle 44">
            <a:extLst>
              <a:ext uri="{FF2B5EF4-FFF2-40B4-BE49-F238E27FC236}">
                <a16:creationId xmlns:a16="http://schemas.microsoft.com/office/drawing/2014/main" id="{7C3FFC0C-5578-334B-94F6-A18E49C20279}"/>
              </a:ext>
            </a:extLst>
          </p:cNvPr>
          <p:cNvSpPr/>
          <p:nvPr/>
        </p:nvSpPr>
        <p:spPr>
          <a:xfrm>
            <a:off x="6784884" y="1769917"/>
            <a:ext cx="2330899" cy="830997"/>
          </a:xfrm>
          <a:prstGeom prst="rect">
            <a:avLst/>
          </a:prstGeom>
        </p:spPr>
        <p:txBody>
          <a:bodyPr wrap="square">
            <a:spAutoFit/>
          </a:bodyPr>
          <a:lstStyle/>
          <a:p>
            <a:r>
              <a:rPr lang="en-US" sz="2400" b="1" dirty="0">
                <a:latin typeface="Helvetica" pitchFamily="2" charset="0"/>
              </a:rPr>
              <a:t>Recursive call, partition </a:t>
            </a:r>
            <a:endParaRPr lang="en-US" sz="2400" b="1" dirty="0">
              <a:effectLst/>
              <a:latin typeface="Helvetica" pitchFamily="2" charset="0"/>
            </a:endParaRPr>
          </a:p>
        </p:txBody>
      </p:sp>
    </p:spTree>
    <p:extLst>
      <p:ext uri="{BB962C8B-B14F-4D97-AF65-F5344CB8AC3E}">
        <p14:creationId xmlns:p14="http://schemas.microsoft.com/office/powerpoint/2010/main" val="704676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406BE-C2BE-7441-8D6C-28ADC41E2185}"/>
              </a:ext>
            </a:extLst>
          </p:cNvPr>
          <p:cNvSpPr>
            <a:spLocks noGrp="1"/>
          </p:cNvSpPr>
          <p:nvPr>
            <p:ph type="title"/>
          </p:nvPr>
        </p:nvSpPr>
        <p:spPr/>
        <p:txBody>
          <a:bodyPr>
            <a:normAutofit/>
          </a:bodyPr>
          <a:lstStyle/>
          <a:p>
            <a:r>
              <a:rPr lang="en-US" b="1" dirty="0"/>
              <a:t>Execution Example</a:t>
            </a:r>
            <a:endParaRPr lang="en-TW" dirty="0"/>
          </a:p>
        </p:txBody>
      </p:sp>
      <p:sp>
        <p:nvSpPr>
          <p:cNvPr id="4" name="Slide Number Placeholder 3">
            <a:extLst>
              <a:ext uri="{FF2B5EF4-FFF2-40B4-BE49-F238E27FC236}">
                <a16:creationId xmlns:a16="http://schemas.microsoft.com/office/drawing/2014/main" id="{0A1FA977-CAEB-CA49-B3E6-9EA6FCB110A7}"/>
              </a:ext>
            </a:extLst>
          </p:cNvPr>
          <p:cNvSpPr>
            <a:spLocks noGrp="1"/>
          </p:cNvSpPr>
          <p:nvPr>
            <p:ph type="sldNum" sz="quarter" idx="12"/>
          </p:nvPr>
        </p:nvSpPr>
        <p:spPr/>
        <p:txBody>
          <a:bodyPr/>
          <a:lstStyle/>
          <a:p>
            <a:fld id="{14B373FC-FF3A-C64D-BE97-055D2267A4A7}" type="slidenum">
              <a:rPr lang="en-TW" smtClean="0"/>
              <a:t>59</a:t>
            </a:fld>
            <a:endParaRPr lang="en-TW"/>
          </a:p>
        </p:txBody>
      </p:sp>
      <p:sp>
        <p:nvSpPr>
          <p:cNvPr id="43" name="Rounded Rectangle 42">
            <a:extLst>
              <a:ext uri="{FF2B5EF4-FFF2-40B4-BE49-F238E27FC236}">
                <a16:creationId xmlns:a16="http://schemas.microsoft.com/office/drawing/2014/main" id="{28C70B08-B14A-9F4D-9330-E2703DE42209}"/>
              </a:ext>
            </a:extLst>
          </p:cNvPr>
          <p:cNvSpPr/>
          <p:nvPr/>
        </p:nvSpPr>
        <p:spPr>
          <a:xfrm>
            <a:off x="51546"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7 </a:t>
            </a:r>
            <a:r>
              <a:rPr lang="en-TW" sz="2400" dirty="0">
                <a:sym typeface="Wingdings" pitchFamily="2" charset="2"/>
              </a:rPr>
              <a:t> </a:t>
            </a:r>
            <a:r>
              <a:rPr lang="en-TW" sz="2400" b="1" dirty="0">
                <a:solidFill>
                  <a:srgbClr val="FF0000"/>
                </a:solidFill>
                <a:sym typeface="Wingdings" pitchFamily="2" charset="2"/>
              </a:rPr>
              <a:t>7</a:t>
            </a:r>
            <a:endParaRPr lang="en-TW" sz="2400" b="1" dirty="0">
              <a:solidFill>
                <a:srgbClr val="FF0000"/>
              </a:solidFill>
            </a:endParaRPr>
          </a:p>
        </p:txBody>
      </p:sp>
      <p:sp>
        <p:nvSpPr>
          <p:cNvPr id="49" name="Rounded Rectangle 48">
            <a:extLst>
              <a:ext uri="{FF2B5EF4-FFF2-40B4-BE49-F238E27FC236}">
                <a16:creationId xmlns:a16="http://schemas.microsoft.com/office/drawing/2014/main" id="{377CA175-3B19-9045-B3FE-E30FC27E9605}"/>
              </a:ext>
            </a:extLst>
          </p:cNvPr>
          <p:cNvSpPr/>
          <p:nvPr/>
        </p:nvSpPr>
        <p:spPr>
          <a:xfrm>
            <a:off x="1188914"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0" name="Rounded Rectangle 49">
            <a:extLst>
              <a:ext uri="{FF2B5EF4-FFF2-40B4-BE49-F238E27FC236}">
                <a16:creationId xmlns:a16="http://schemas.microsoft.com/office/drawing/2014/main" id="{186C2A24-6F2B-114D-8B07-C13DDF03E824}"/>
              </a:ext>
            </a:extLst>
          </p:cNvPr>
          <p:cNvSpPr/>
          <p:nvPr/>
        </p:nvSpPr>
        <p:spPr>
          <a:xfrm>
            <a:off x="2340324"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1" name="Rounded Rectangle 50">
            <a:extLst>
              <a:ext uri="{FF2B5EF4-FFF2-40B4-BE49-F238E27FC236}">
                <a16:creationId xmlns:a16="http://schemas.microsoft.com/office/drawing/2014/main" id="{91AFCF8B-7631-C444-9BC7-2748F1380DC2}"/>
              </a:ext>
            </a:extLst>
          </p:cNvPr>
          <p:cNvSpPr/>
          <p:nvPr/>
        </p:nvSpPr>
        <p:spPr>
          <a:xfrm>
            <a:off x="3477692"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2" name="Rounded Rectangle 51">
            <a:extLst>
              <a:ext uri="{FF2B5EF4-FFF2-40B4-BE49-F238E27FC236}">
                <a16:creationId xmlns:a16="http://schemas.microsoft.com/office/drawing/2014/main" id="{43F6BD77-0919-D045-AC1C-6F2AC12E4283}"/>
              </a:ext>
            </a:extLst>
          </p:cNvPr>
          <p:cNvSpPr/>
          <p:nvPr/>
        </p:nvSpPr>
        <p:spPr>
          <a:xfrm>
            <a:off x="4606488"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3" name="Rounded Rectangle 52">
            <a:extLst>
              <a:ext uri="{FF2B5EF4-FFF2-40B4-BE49-F238E27FC236}">
                <a16:creationId xmlns:a16="http://schemas.microsoft.com/office/drawing/2014/main" id="{368CB0DE-75D0-E24D-B76F-26B48642FE89}"/>
              </a:ext>
            </a:extLst>
          </p:cNvPr>
          <p:cNvSpPr/>
          <p:nvPr/>
        </p:nvSpPr>
        <p:spPr>
          <a:xfrm>
            <a:off x="5743856"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4" name="Rounded Rectangle 53">
            <a:extLst>
              <a:ext uri="{FF2B5EF4-FFF2-40B4-BE49-F238E27FC236}">
                <a16:creationId xmlns:a16="http://schemas.microsoft.com/office/drawing/2014/main" id="{58856FF9-F6F5-654D-A200-D27D90837FB1}"/>
              </a:ext>
            </a:extLst>
          </p:cNvPr>
          <p:cNvSpPr/>
          <p:nvPr/>
        </p:nvSpPr>
        <p:spPr>
          <a:xfrm>
            <a:off x="6895266"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5" name="Rounded Rectangle 54">
            <a:extLst>
              <a:ext uri="{FF2B5EF4-FFF2-40B4-BE49-F238E27FC236}">
                <a16:creationId xmlns:a16="http://schemas.microsoft.com/office/drawing/2014/main" id="{C2C08172-D496-2B42-A945-625B83AB13F7}"/>
              </a:ext>
            </a:extLst>
          </p:cNvPr>
          <p:cNvSpPr/>
          <p:nvPr/>
        </p:nvSpPr>
        <p:spPr>
          <a:xfrm>
            <a:off x="8032634"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cxnSp>
        <p:nvCxnSpPr>
          <p:cNvPr id="57" name="Straight Connector 56">
            <a:extLst>
              <a:ext uri="{FF2B5EF4-FFF2-40B4-BE49-F238E27FC236}">
                <a16:creationId xmlns:a16="http://schemas.microsoft.com/office/drawing/2014/main" id="{ECF2CD92-0750-AA4D-880E-D6C795FA2299}"/>
              </a:ext>
            </a:extLst>
          </p:cNvPr>
          <p:cNvCxnSpPr>
            <a:stCxn id="43" idx="0"/>
            <a:endCxn id="39" idx="0"/>
          </p:cNvCxnSpPr>
          <p:nvPr/>
        </p:nvCxnSpPr>
        <p:spPr>
          <a:xfrm flipV="1">
            <a:off x="572060" y="4239900"/>
            <a:ext cx="536886"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ED30BA-6138-6F44-AEFD-639E6782FDEA}"/>
              </a:ext>
            </a:extLst>
          </p:cNvPr>
          <p:cNvCxnSpPr>
            <a:cxnSpLocks/>
            <a:stCxn id="49" idx="0"/>
            <a:endCxn id="39" idx="0"/>
          </p:cNvCxnSpPr>
          <p:nvPr/>
        </p:nvCxnSpPr>
        <p:spPr>
          <a:xfrm flipH="1" flipV="1">
            <a:off x="1108946" y="4239900"/>
            <a:ext cx="600482"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9DB7CE09-1820-3A4B-A2CC-CD21B7C70CB8}"/>
              </a:ext>
            </a:extLst>
          </p:cNvPr>
          <p:cNvSpPr/>
          <p:nvPr/>
        </p:nvSpPr>
        <p:spPr>
          <a:xfrm>
            <a:off x="138253" y="4239900"/>
            <a:ext cx="1941386"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 2</a:t>
            </a:r>
            <a:endParaRPr lang="en-TW" sz="2800" b="1" dirty="0">
              <a:solidFill>
                <a:srgbClr val="FF0000"/>
              </a:solidFill>
            </a:endParaRPr>
          </a:p>
        </p:txBody>
      </p:sp>
      <p:cxnSp>
        <p:nvCxnSpPr>
          <p:cNvPr id="61" name="Straight Connector 60">
            <a:extLst>
              <a:ext uri="{FF2B5EF4-FFF2-40B4-BE49-F238E27FC236}">
                <a16:creationId xmlns:a16="http://schemas.microsoft.com/office/drawing/2014/main" id="{43C79DA2-99DB-A145-AEEA-147331CC41BE}"/>
              </a:ext>
            </a:extLst>
          </p:cNvPr>
          <p:cNvCxnSpPr>
            <a:cxnSpLocks/>
            <a:stCxn id="50" idx="0"/>
            <a:endCxn id="40" idx="0"/>
          </p:cNvCxnSpPr>
          <p:nvPr/>
        </p:nvCxnSpPr>
        <p:spPr>
          <a:xfrm flipV="1">
            <a:off x="2860838" y="4239900"/>
            <a:ext cx="616359"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C4455B-46A5-E24A-B67E-8D89D0314F00}"/>
              </a:ext>
            </a:extLst>
          </p:cNvPr>
          <p:cNvCxnSpPr>
            <a:cxnSpLocks/>
            <a:stCxn id="51" idx="0"/>
            <a:endCxn id="40" idx="0"/>
          </p:cNvCxnSpPr>
          <p:nvPr/>
        </p:nvCxnSpPr>
        <p:spPr>
          <a:xfrm flipH="1" flipV="1">
            <a:off x="3477197" y="4239900"/>
            <a:ext cx="521009"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6F12FD3-BA8E-8244-BD87-92E447205F8B}"/>
              </a:ext>
            </a:extLst>
          </p:cNvPr>
          <p:cNvCxnSpPr>
            <a:cxnSpLocks/>
            <a:stCxn id="52" idx="0"/>
            <a:endCxn id="41" idx="0"/>
          </p:cNvCxnSpPr>
          <p:nvPr/>
        </p:nvCxnSpPr>
        <p:spPr>
          <a:xfrm flipV="1">
            <a:off x="5127002" y="4239900"/>
            <a:ext cx="590321"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6E07CEB-368C-6743-A279-5838C18BA253}"/>
              </a:ext>
            </a:extLst>
          </p:cNvPr>
          <p:cNvCxnSpPr>
            <a:cxnSpLocks/>
            <a:stCxn id="53" idx="0"/>
          </p:cNvCxnSpPr>
          <p:nvPr/>
        </p:nvCxnSpPr>
        <p:spPr>
          <a:xfrm flipH="1" flipV="1">
            <a:off x="5717324" y="4233279"/>
            <a:ext cx="547046"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6A96B1D9-35DF-BF43-8EEE-E40256B58CA6}"/>
              </a:ext>
            </a:extLst>
          </p:cNvPr>
          <p:cNvSpPr/>
          <p:nvPr/>
        </p:nvSpPr>
        <p:spPr>
          <a:xfrm>
            <a:off x="2506504" y="423990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sp>
        <p:nvSpPr>
          <p:cNvPr id="41" name="Rounded Rectangle 40">
            <a:extLst>
              <a:ext uri="{FF2B5EF4-FFF2-40B4-BE49-F238E27FC236}">
                <a16:creationId xmlns:a16="http://schemas.microsoft.com/office/drawing/2014/main" id="{711BF70D-4564-5149-84C0-6F3F744A6191}"/>
              </a:ext>
            </a:extLst>
          </p:cNvPr>
          <p:cNvSpPr/>
          <p:nvPr/>
        </p:nvSpPr>
        <p:spPr>
          <a:xfrm>
            <a:off x="4746630" y="423990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cxnSp>
        <p:nvCxnSpPr>
          <p:cNvPr id="73" name="Straight Connector 72">
            <a:extLst>
              <a:ext uri="{FF2B5EF4-FFF2-40B4-BE49-F238E27FC236}">
                <a16:creationId xmlns:a16="http://schemas.microsoft.com/office/drawing/2014/main" id="{5FA41089-8A3D-E141-8261-4EC124361013}"/>
              </a:ext>
            </a:extLst>
          </p:cNvPr>
          <p:cNvCxnSpPr>
            <a:cxnSpLocks/>
            <a:stCxn id="54" idx="0"/>
            <a:endCxn id="42" idx="0"/>
          </p:cNvCxnSpPr>
          <p:nvPr/>
        </p:nvCxnSpPr>
        <p:spPr>
          <a:xfrm flipV="1">
            <a:off x="7415780" y="4236120"/>
            <a:ext cx="548778" cy="15249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74B8BBB-A69B-964D-9F59-41747EBA1E57}"/>
              </a:ext>
            </a:extLst>
          </p:cNvPr>
          <p:cNvCxnSpPr>
            <a:cxnSpLocks/>
            <a:stCxn id="55" idx="0"/>
          </p:cNvCxnSpPr>
          <p:nvPr/>
        </p:nvCxnSpPr>
        <p:spPr>
          <a:xfrm flipH="1" flipV="1">
            <a:off x="7957450" y="4233279"/>
            <a:ext cx="595698"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2F5F58F9-3A19-CC4B-9492-7C5F6B9081D3}"/>
              </a:ext>
            </a:extLst>
          </p:cNvPr>
          <p:cNvSpPr/>
          <p:nvPr/>
        </p:nvSpPr>
        <p:spPr>
          <a:xfrm>
            <a:off x="6993865" y="423612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cxnSp>
        <p:nvCxnSpPr>
          <p:cNvPr id="79" name="Straight Connector 78">
            <a:extLst>
              <a:ext uri="{FF2B5EF4-FFF2-40B4-BE49-F238E27FC236}">
                <a16:creationId xmlns:a16="http://schemas.microsoft.com/office/drawing/2014/main" id="{8C28086B-56B9-194F-9F3D-C04E9C18FDCD}"/>
              </a:ext>
            </a:extLst>
          </p:cNvPr>
          <p:cNvCxnSpPr>
            <a:cxnSpLocks/>
            <a:stCxn id="39" idx="0"/>
            <a:endCxn id="37" idx="0"/>
          </p:cNvCxnSpPr>
          <p:nvPr/>
        </p:nvCxnSpPr>
        <p:spPr>
          <a:xfrm flipV="1">
            <a:off x="1108946" y="2729934"/>
            <a:ext cx="1120996" cy="15099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8704476-2FD7-6340-90B9-6F23D6E1E0E9}"/>
              </a:ext>
            </a:extLst>
          </p:cNvPr>
          <p:cNvCxnSpPr>
            <a:cxnSpLocks/>
            <a:stCxn id="40" idx="0"/>
            <a:endCxn id="37" idx="0"/>
          </p:cNvCxnSpPr>
          <p:nvPr/>
        </p:nvCxnSpPr>
        <p:spPr>
          <a:xfrm flipH="1" flipV="1">
            <a:off x="2229942" y="2729934"/>
            <a:ext cx="1247255" cy="15099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22EAEED-6CE4-2F4C-98B6-E3FA3083C211}"/>
              </a:ext>
            </a:extLst>
          </p:cNvPr>
          <p:cNvCxnSpPr>
            <a:cxnSpLocks/>
            <a:stCxn id="41" idx="0"/>
            <a:endCxn id="38" idx="0"/>
          </p:cNvCxnSpPr>
          <p:nvPr/>
        </p:nvCxnSpPr>
        <p:spPr>
          <a:xfrm flipV="1">
            <a:off x="5717323" y="2708344"/>
            <a:ext cx="1177943" cy="15315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3DA6B18-B17D-4341-89DB-D5D4A223F8BD}"/>
              </a:ext>
            </a:extLst>
          </p:cNvPr>
          <p:cNvCxnSpPr>
            <a:cxnSpLocks/>
            <a:stCxn id="42" idx="0"/>
            <a:endCxn id="38" idx="0"/>
          </p:cNvCxnSpPr>
          <p:nvPr/>
        </p:nvCxnSpPr>
        <p:spPr>
          <a:xfrm flipH="1" flipV="1">
            <a:off x="6895266" y="2708344"/>
            <a:ext cx="1069292"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7519E86-5A8A-D340-8C84-7145C56AE485}"/>
              </a:ext>
            </a:extLst>
          </p:cNvPr>
          <p:cNvCxnSpPr>
            <a:cxnSpLocks/>
            <a:stCxn id="37" idx="0"/>
            <a:endCxn id="36" idx="0"/>
          </p:cNvCxnSpPr>
          <p:nvPr/>
        </p:nvCxnSpPr>
        <p:spPr>
          <a:xfrm flipV="1">
            <a:off x="2229942" y="1156142"/>
            <a:ext cx="1940858" cy="1573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4C66D55-9E09-EA48-8BFB-A44D861C1AAA}"/>
              </a:ext>
            </a:extLst>
          </p:cNvPr>
          <p:cNvCxnSpPr>
            <a:cxnSpLocks/>
            <a:stCxn id="38" idx="0"/>
            <a:endCxn id="36" idx="0"/>
          </p:cNvCxnSpPr>
          <p:nvPr/>
        </p:nvCxnSpPr>
        <p:spPr>
          <a:xfrm flipH="1" flipV="1">
            <a:off x="4170800" y="1156142"/>
            <a:ext cx="2724466" cy="15522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EC5DA888-F43A-AE4A-B9CA-EBF0A826C85B}"/>
              </a:ext>
            </a:extLst>
          </p:cNvPr>
          <p:cNvSpPr/>
          <p:nvPr/>
        </p:nvSpPr>
        <p:spPr>
          <a:xfrm>
            <a:off x="1629822" y="1156142"/>
            <a:ext cx="5081955"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2 9 4 | 3 8 6 1</a:t>
            </a:r>
            <a:endParaRPr lang="en-TW" sz="2800" b="1" dirty="0">
              <a:solidFill>
                <a:srgbClr val="FF0000"/>
              </a:solidFill>
            </a:endParaRPr>
          </a:p>
        </p:txBody>
      </p:sp>
      <p:sp>
        <p:nvSpPr>
          <p:cNvPr id="37" name="Rounded Rectangle 36">
            <a:extLst>
              <a:ext uri="{FF2B5EF4-FFF2-40B4-BE49-F238E27FC236}">
                <a16:creationId xmlns:a16="http://schemas.microsoft.com/office/drawing/2014/main" id="{7836DAA1-14C4-9641-A0CA-777853EC392E}"/>
              </a:ext>
            </a:extLst>
          </p:cNvPr>
          <p:cNvSpPr/>
          <p:nvPr/>
        </p:nvSpPr>
        <p:spPr>
          <a:xfrm>
            <a:off x="733937" y="2729934"/>
            <a:ext cx="2992010"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2 | 9 4</a:t>
            </a:r>
            <a:endParaRPr lang="en-TW" sz="2800" b="1" dirty="0">
              <a:solidFill>
                <a:srgbClr val="FF0000"/>
              </a:solidFill>
            </a:endParaRPr>
          </a:p>
        </p:txBody>
      </p:sp>
      <p:sp>
        <p:nvSpPr>
          <p:cNvPr id="38" name="Rounded Rectangle 37">
            <a:extLst>
              <a:ext uri="{FF2B5EF4-FFF2-40B4-BE49-F238E27FC236}">
                <a16:creationId xmlns:a16="http://schemas.microsoft.com/office/drawing/2014/main" id="{1055C62F-2297-9944-B991-16BEF2062990}"/>
              </a:ext>
            </a:extLst>
          </p:cNvPr>
          <p:cNvSpPr/>
          <p:nvPr/>
        </p:nvSpPr>
        <p:spPr>
          <a:xfrm>
            <a:off x="5399261" y="2708344"/>
            <a:ext cx="2992010"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sp>
        <p:nvSpPr>
          <p:cNvPr id="47" name="Up Arrow 46">
            <a:extLst>
              <a:ext uri="{FF2B5EF4-FFF2-40B4-BE49-F238E27FC236}">
                <a16:creationId xmlns:a16="http://schemas.microsoft.com/office/drawing/2014/main" id="{649EF790-5975-324C-9EF9-E7100232DC5E}"/>
              </a:ext>
            </a:extLst>
          </p:cNvPr>
          <p:cNvSpPr/>
          <p:nvPr/>
        </p:nvSpPr>
        <p:spPr>
          <a:xfrm rot="1459105" flipH="1" flipV="1">
            <a:off x="183074" y="5124747"/>
            <a:ext cx="397601" cy="5382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3884CEAE-AA57-2D4D-9215-4269CC79B68A}"/>
              </a:ext>
            </a:extLst>
          </p:cNvPr>
          <p:cNvSpPr/>
          <p:nvPr/>
        </p:nvSpPr>
        <p:spPr>
          <a:xfrm>
            <a:off x="6784884" y="1769917"/>
            <a:ext cx="2330899" cy="830997"/>
          </a:xfrm>
          <a:prstGeom prst="rect">
            <a:avLst/>
          </a:prstGeom>
        </p:spPr>
        <p:txBody>
          <a:bodyPr wrap="square">
            <a:spAutoFit/>
          </a:bodyPr>
          <a:lstStyle/>
          <a:p>
            <a:r>
              <a:rPr lang="en-US" sz="2400" b="1" dirty="0">
                <a:latin typeface="Helvetica" pitchFamily="2" charset="0"/>
              </a:rPr>
              <a:t>Recursive call, </a:t>
            </a:r>
            <a:br>
              <a:rPr lang="en-US" sz="2400" b="1" dirty="0"/>
            </a:br>
            <a:r>
              <a:rPr lang="en-US" sz="2400" b="1" dirty="0">
                <a:solidFill>
                  <a:srgbClr val="FF0000"/>
                </a:solidFill>
              </a:rPr>
              <a:t>base case </a:t>
            </a:r>
            <a:r>
              <a:rPr lang="en-US" sz="2400" b="1" dirty="0">
                <a:solidFill>
                  <a:srgbClr val="FF0000"/>
                </a:solidFill>
                <a:latin typeface="Helvetica" pitchFamily="2" charset="0"/>
              </a:rPr>
              <a:t> </a:t>
            </a:r>
            <a:endParaRPr lang="en-US" sz="2400" b="1" dirty="0">
              <a:solidFill>
                <a:srgbClr val="FF0000"/>
              </a:solidFill>
              <a:effectLst/>
              <a:latin typeface="Helvetica" pitchFamily="2" charset="0"/>
            </a:endParaRPr>
          </a:p>
        </p:txBody>
      </p:sp>
    </p:spTree>
    <p:extLst>
      <p:ext uri="{BB962C8B-B14F-4D97-AF65-F5344CB8AC3E}">
        <p14:creationId xmlns:p14="http://schemas.microsoft.com/office/powerpoint/2010/main" val="3061632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1C57E-5348-1B47-B38F-EA7958BC035D}"/>
              </a:ext>
            </a:extLst>
          </p:cNvPr>
          <p:cNvSpPr>
            <a:spLocks noGrp="1"/>
          </p:cNvSpPr>
          <p:nvPr>
            <p:ph type="title"/>
          </p:nvPr>
        </p:nvSpPr>
        <p:spPr/>
        <p:txBody>
          <a:bodyPr>
            <a:normAutofit/>
          </a:bodyPr>
          <a:lstStyle/>
          <a:p>
            <a:r>
              <a:rPr lang="en-US" b="1" dirty="0"/>
              <a:t>Recursive example </a:t>
            </a:r>
            <a:endParaRPr lang="en-TW" dirty="0"/>
          </a:p>
        </p:txBody>
      </p:sp>
      <p:sp>
        <p:nvSpPr>
          <p:cNvPr id="3" name="Content Placeholder 2">
            <a:extLst>
              <a:ext uri="{FF2B5EF4-FFF2-40B4-BE49-F238E27FC236}">
                <a16:creationId xmlns:a16="http://schemas.microsoft.com/office/drawing/2014/main" id="{81824DB4-3D28-0F44-83F3-1F2FDB68501C}"/>
              </a:ext>
            </a:extLst>
          </p:cNvPr>
          <p:cNvSpPr>
            <a:spLocks noGrp="1"/>
          </p:cNvSpPr>
          <p:nvPr>
            <p:ph idx="1"/>
          </p:nvPr>
        </p:nvSpPr>
        <p:spPr/>
        <p:txBody>
          <a:bodyPr>
            <a:normAutofit/>
          </a:bodyPr>
          <a:lstStyle/>
          <a:p>
            <a:r>
              <a:rPr lang="en-US" dirty="0"/>
              <a:t>This program does exactly the same thing but cleverly calls itself </a:t>
            </a:r>
          </a:p>
          <a:p>
            <a:r>
              <a:rPr lang="en-US" dirty="0"/>
              <a:t>It can do this because factorial(5) = factorial(4) x 5 and factorial(4) = factorial(3) x 4 </a:t>
            </a:r>
          </a:p>
          <a:p>
            <a:r>
              <a:rPr lang="en-US" dirty="0"/>
              <a:t>Figure out the answer to the smaller problem first and use this to figure out the answer to the bigger problem </a:t>
            </a:r>
          </a:p>
          <a:p>
            <a:endParaRPr lang="en-US" dirty="0"/>
          </a:p>
          <a:p>
            <a:pPr marL="457200" lvl="1" indent="0">
              <a:buNone/>
            </a:pPr>
            <a:r>
              <a:rPr lang="en-US" sz="2800" dirty="0"/>
              <a:t>public static int factorial( int N ) { </a:t>
            </a:r>
          </a:p>
          <a:p>
            <a:pPr marL="914400" lvl="2" indent="0">
              <a:buNone/>
            </a:pPr>
            <a:r>
              <a:rPr lang="en-US" sz="2800" dirty="0"/>
              <a:t>return N * factorial( N-1 ) ; </a:t>
            </a:r>
          </a:p>
          <a:p>
            <a:pPr marL="457200" lvl="1" indent="0">
              <a:buNone/>
            </a:pPr>
            <a:r>
              <a:rPr lang="en-US" sz="2800" dirty="0"/>
              <a:t>} </a:t>
            </a:r>
          </a:p>
          <a:p>
            <a:endParaRPr lang="en-TW" dirty="0"/>
          </a:p>
        </p:txBody>
      </p:sp>
      <p:sp>
        <p:nvSpPr>
          <p:cNvPr id="4" name="Slide Number Placeholder 3">
            <a:extLst>
              <a:ext uri="{FF2B5EF4-FFF2-40B4-BE49-F238E27FC236}">
                <a16:creationId xmlns:a16="http://schemas.microsoft.com/office/drawing/2014/main" id="{541F3235-6400-674E-9DBD-C5DF73FC5069}"/>
              </a:ext>
            </a:extLst>
          </p:cNvPr>
          <p:cNvSpPr>
            <a:spLocks noGrp="1"/>
          </p:cNvSpPr>
          <p:nvPr>
            <p:ph type="sldNum" sz="quarter" idx="12"/>
          </p:nvPr>
        </p:nvSpPr>
        <p:spPr/>
        <p:txBody>
          <a:bodyPr/>
          <a:lstStyle/>
          <a:p>
            <a:fld id="{14B373FC-FF3A-C64D-BE97-055D2267A4A7}" type="slidenum">
              <a:rPr lang="en-TW" smtClean="0"/>
              <a:t>6</a:t>
            </a:fld>
            <a:endParaRPr lang="en-TW"/>
          </a:p>
        </p:txBody>
      </p:sp>
      <p:sp>
        <p:nvSpPr>
          <p:cNvPr id="6" name="Rectangle 5">
            <a:extLst>
              <a:ext uri="{FF2B5EF4-FFF2-40B4-BE49-F238E27FC236}">
                <a16:creationId xmlns:a16="http://schemas.microsoft.com/office/drawing/2014/main" id="{CED056E8-8F8F-8243-ADC3-19AEF95B893C}"/>
              </a:ext>
            </a:extLst>
          </p:cNvPr>
          <p:cNvSpPr/>
          <p:nvPr/>
        </p:nvSpPr>
        <p:spPr>
          <a:xfrm>
            <a:off x="3624149" y="5341741"/>
            <a:ext cx="4101358" cy="1384995"/>
          </a:xfrm>
          <a:prstGeom prst="rect">
            <a:avLst/>
          </a:prstGeom>
          <a:ln w="28575">
            <a:solidFill>
              <a:srgbClr val="FF0000"/>
            </a:solidFill>
          </a:ln>
        </p:spPr>
        <p:txBody>
          <a:bodyPr wrap="square">
            <a:spAutoFit/>
          </a:bodyPr>
          <a:lstStyle/>
          <a:p>
            <a:r>
              <a:rPr lang="en-US" sz="2800" b="1" dirty="0">
                <a:solidFill>
                  <a:srgbClr val="00B050"/>
                </a:solidFill>
              </a:rPr>
              <a:t>// for loop</a:t>
            </a:r>
          </a:p>
          <a:p>
            <a:r>
              <a:rPr lang="en-US" sz="2800" b="1" dirty="0">
                <a:solidFill>
                  <a:srgbClr val="00B050"/>
                </a:solidFill>
              </a:rPr>
              <a:t>for ( int j = 1; j &lt;= N; </a:t>
            </a:r>
            <a:r>
              <a:rPr lang="en-US" sz="2800" b="1" dirty="0" err="1">
                <a:solidFill>
                  <a:srgbClr val="00B050"/>
                </a:solidFill>
              </a:rPr>
              <a:t>j++</a:t>
            </a:r>
            <a:r>
              <a:rPr lang="en-US" sz="2800" b="1" dirty="0">
                <a:solidFill>
                  <a:srgbClr val="00B050"/>
                </a:solidFill>
              </a:rPr>
              <a:t> )</a:t>
            </a:r>
          </a:p>
          <a:p>
            <a:r>
              <a:rPr lang="en-US" sz="2800" b="1" dirty="0">
                <a:solidFill>
                  <a:srgbClr val="00B050"/>
                </a:solidFill>
              </a:rPr>
              <a:t>	product = product * j; </a:t>
            </a:r>
          </a:p>
        </p:txBody>
      </p:sp>
    </p:spTree>
    <p:extLst>
      <p:ext uri="{BB962C8B-B14F-4D97-AF65-F5344CB8AC3E}">
        <p14:creationId xmlns:p14="http://schemas.microsoft.com/office/powerpoint/2010/main" val="3527591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406BE-C2BE-7441-8D6C-28ADC41E2185}"/>
              </a:ext>
            </a:extLst>
          </p:cNvPr>
          <p:cNvSpPr>
            <a:spLocks noGrp="1"/>
          </p:cNvSpPr>
          <p:nvPr>
            <p:ph type="title"/>
          </p:nvPr>
        </p:nvSpPr>
        <p:spPr/>
        <p:txBody>
          <a:bodyPr>
            <a:normAutofit/>
          </a:bodyPr>
          <a:lstStyle/>
          <a:p>
            <a:r>
              <a:rPr lang="en-US" b="1" dirty="0"/>
              <a:t>Execution Example</a:t>
            </a:r>
            <a:endParaRPr lang="en-TW" dirty="0"/>
          </a:p>
        </p:txBody>
      </p:sp>
      <p:sp>
        <p:nvSpPr>
          <p:cNvPr id="4" name="Slide Number Placeholder 3">
            <a:extLst>
              <a:ext uri="{FF2B5EF4-FFF2-40B4-BE49-F238E27FC236}">
                <a16:creationId xmlns:a16="http://schemas.microsoft.com/office/drawing/2014/main" id="{0A1FA977-CAEB-CA49-B3E6-9EA6FCB110A7}"/>
              </a:ext>
            </a:extLst>
          </p:cNvPr>
          <p:cNvSpPr>
            <a:spLocks noGrp="1"/>
          </p:cNvSpPr>
          <p:nvPr>
            <p:ph type="sldNum" sz="quarter" idx="12"/>
          </p:nvPr>
        </p:nvSpPr>
        <p:spPr/>
        <p:txBody>
          <a:bodyPr/>
          <a:lstStyle/>
          <a:p>
            <a:fld id="{14B373FC-FF3A-C64D-BE97-055D2267A4A7}" type="slidenum">
              <a:rPr lang="en-TW" smtClean="0"/>
              <a:t>60</a:t>
            </a:fld>
            <a:endParaRPr lang="en-TW"/>
          </a:p>
        </p:txBody>
      </p:sp>
      <p:sp>
        <p:nvSpPr>
          <p:cNvPr id="43" name="Rounded Rectangle 42">
            <a:extLst>
              <a:ext uri="{FF2B5EF4-FFF2-40B4-BE49-F238E27FC236}">
                <a16:creationId xmlns:a16="http://schemas.microsoft.com/office/drawing/2014/main" id="{28C70B08-B14A-9F4D-9330-E2703DE42209}"/>
              </a:ext>
            </a:extLst>
          </p:cNvPr>
          <p:cNvSpPr/>
          <p:nvPr/>
        </p:nvSpPr>
        <p:spPr>
          <a:xfrm>
            <a:off x="51546"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7 </a:t>
            </a:r>
            <a:r>
              <a:rPr lang="en-TW" sz="2400" dirty="0">
                <a:sym typeface="Wingdings" pitchFamily="2" charset="2"/>
              </a:rPr>
              <a:t> </a:t>
            </a:r>
            <a:r>
              <a:rPr lang="en-TW" sz="2400" b="1" dirty="0">
                <a:solidFill>
                  <a:srgbClr val="FF0000"/>
                </a:solidFill>
                <a:sym typeface="Wingdings" pitchFamily="2" charset="2"/>
              </a:rPr>
              <a:t>7</a:t>
            </a:r>
            <a:endParaRPr lang="en-TW" sz="2400" b="1" dirty="0">
              <a:solidFill>
                <a:srgbClr val="FF0000"/>
              </a:solidFill>
            </a:endParaRPr>
          </a:p>
        </p:txBody>
      </p:sp>
      <p:sp>
        <p:nvSpPr>
          <p:cNvPr id="49" name="Rounded Rectangle 48">
            <a:extLst>
              <a:ext uri="{FF2B5EF4-FFF2-40B4-BE49-F238E27FC236}">
                <a16:creationId xmlns:a16="http://schemas.microsoft.com/office/drawing/2014/main" id="{377CA175-3B19-9045-B3FE-E30FC27E9605}"/>
              </a:ext>
            </a:extLst>
          </p:cNvPr>
          <p:cNvSpPr/>
          <p:nvPr/>
        </p:nvSpPr>
        <p:spPr>
          <a:xfrm>
            <a:off x="1188914"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2 </a:t>
            </a:r>
            <a:r>
              <a:rPr lang="en-TW" sz="2400" dirty="0">
                <a:sym typeface="Wingdings" pitchFamily="2" charset="2"/>
              </a:rPr>
              <a:t> </a:t>
            </a:r>
            <a:r>
              <a:rPr lang="en-TW" sz="2400" b="1" dirty="0">
                <a:solidFill>
                  <a:srgbClr val="FF0000"/>
                </a:solidFill>
                <a:sym typeface="Wingdings" pitchFamily="2" charset="2"/>
              </a:rPr>
              <a:t>2</a:t>
            </a:r>
            <a:endParaRPr lang="en-TW" sz="2400" b="1" dirty="0">
              <a:solidFill>
                <a:srgbClr val="FF0000"/>
              </a:solidFill>
            </a:endParaRPr>
          </a:p>
        </p:txBody>
      </p:sp>
      <p:sp>
        <p:nvSpPr>
          <p:cNvPr id="50" name="Rounded Rectangle 49">
            <a:extLst>
              <a:ext uri="{FF2B5EF4-FFF2-40B4-BE49-F238E27FC236}">
                <a16:creationId xmlns:a16="http://schemas.microsoft.com/office/drawing/2014/main" id="{186C2A24-6F2B-114D-8B07-C13DDF03E824}"/>
              </a:ext>
            </a:extLst>
          </p:cNvPr>
          <p:cNvSpPr/>
          <p:nvPr/>
        </p:nvSpPr>
        <p:spPr>
          <a:xfrm>
            <a:off x="2340324"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1" name="Rounded Rectangle 50">
            <a:extLst>
              <a:ext uri="{FF2B5EF4-FFF2-40B4-BE49-F238E27FC236}">
                <a16:creationId xmlns:a16="http://schemas.microsoft.com/office/drawing/2014/main" id="{91AFCF8B-7631-C444-9BC7-2748F1380DC2}"/>
              </a:ext>
            </a:extLst>
          </p:cNvPr>
          <p:cNvSpPr/>
          <p:nvPr/>
        </p:nvSpPr>
        <p:spPr>
          <a:xfrm>
            <a:off x="3477692"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2" name="Rounded Rectangle 51">
            <a:extLst>
              <a:ext uri="{FF2B5EF4-FFF2-40B4-BE49-F238E27FC236}">
                <a16:creationId xmlns:a16="http://schemas.microsoft.com/office/drawing/2014/main" id="{43F6BD77-0919-D045-AC1C-6F2AC12E4283}"/>
              </a:ext>
            </a:extLst>
          </p:cNvPr>
          <p:cNvSpPr/>
          <p:nvPr/>
        </p:nvSpPr>
        <p:spPr>
          <a:xfrm>
            <a:off x="4606488"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3" name="Rounded Rectangle 52">
            <a:extLst>
              <a:ext uri="{FF2B5EF4-FFF2-40B4-BE49-F238E27FC236}">
                <a16:creationId xmlns:a16="http://schemas.microsoft.com/office/drawing/2014/main" id="{368CB0DE-75D0-E24D-B76F-26B48642FE89}"/>
              </a:ext>
            </a:extLst>
          </p:cNvPr>
          <p:cNvSpPr/>
          <p:nvPr/>
        </p:nvSpPr>
        <p:spPr>
          <a:xfrm>
            <a:off x="5743856"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4" name="Rounded Rectangle 53">
            <a:extLst>
              <a:ext uri="{FF2B5EF4-FFF2-40B4-BE49-F238E27FC236}">
                <a16:creationId xmlns:a16="http://schemas.microsoft.com/office/drawing/2014/main" id="{58856FF9-F6F5-654D-A200-D27D90837FB1}"/>
              </a:ext>
            </a:extLst>
          </p:cNvPr>
          <p:cNvSpPr/>
          <p:nvPr/>
        </p:nvSpPr>
        <p:spPr>
          <a:xfrm>
            <a:off x="6895266"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5" name="Rounded Rectangle 54">
            <a:extLst>
              <a:ext uri="{FF2B5EF4-FFF2-40B4-BE49-F238E27FC236}">
                <a16:creationId xmlns:a16="http://schemas.microsoft.com/office/drawing/2014/main" id="{C2C08172-D496-2B42-A945-625B83AB13F7}"/>
              </a:ext>
            </a:extLst>
          </p:cNvPr>
          <p:cNvSpPr/>
          <p:nvPr/>
        </p:nvSpPr>
        <p:spPr>
          <a:xfrm>
            <a:off x="8032634"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cxnSp>
        <p:nvCxnSpPr>
          <p:cNvPr id="57" name="Straight Connector 56">
            <a:extLst>
              <a:ext uri="{FF2B5EF4-FFF2-40B4-BE49-F238E27FC236}">
                <a16:creationId xmlns:a16="http://schemas.microsoft.com/office/drawing/2014/main" id="{ECF2CD92-0750-AA4D-880E-D6C795FA2299}"/>
              </a:ext>
            </a:extLst>
          </p:cNvPr>
          <p:cNvCxnSpPr>
            <a:stCxn id="43" idx="0"/>
            <a:endCxn id="39" idx="0"/>
          </p:cNvCxnSpPr>
          <p:nvPr/>
        </p:nvCxnSpPr>
        <p:spPr>
          <a:xfrm flipV="1">
            <a:off x="572060" y="4239900"/>
            <a:ext cx="536886"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ED30BA-6138-6F44-AEFD-639E6782FDEA}"/>
              </a:ext>
            </a:extLst>
          </p:cNvPr>
          <p:cNvCxnSpPr>
            <a:cxnSpLocks/>
            <a:stCxn id="49" idx="0"/>
            <a:endCxn id="39" idx="0"/>
          </p:cNvCxnSpPr>
          <p:nvPr/>
        </p:nvCxnSpPr>
        <p:spPr>
          <a:xfrm flipH="1" flipV="1">
            <a:off x="1108946" y="4239900"/>
            <a:ext cx="600482"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9DB7CE09-1820-3A4B-A2CC-CD21B7C70CB8}"/>
              </a:ext>
            </a:extLst>
          </p:cNvPr>
          <p:cNvSpPr/>
          <p:nvPr/>
        </p:nvSpPr>
        <p:spPr>
          <a:xfrm>
            <a:off x="138253" y="4239900"/>
            <a:ext cx="1941386"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 2</a:t>
            </a:r>
            <a:endParaRPr lang="en-TW" sz="2800" b="1" dirty="0">
              <a:solidFill>
                <a:srgbClr val="FF0000"/>
              </a:solidFill>
            </a:endParaRPr>
          </a:p>
        </p:txBody>
      </p:sp>
      <p:cxnSp>
        <p:nvCxnSpPr>
          <p:cNvPr id="61" name="Straight Connector 60">
            <a:extLst>
              <a:ext uri="{FF2B5EF4-FFF2-40B4-BE49-F238E27FC236}">
                <a16:creationId xmlns:a16="http://schemas.microsoft.com/office/drawing/2014/main" id="{43C79DA2-99DB-A145-AEEA-147331CC41BE}"/>
              </a:ext>
            </a:extLst>
          </p:cNvPr>
          <p:cNvCxnSpPr>
            <a:cxnSpLocks/>
            <a:stCxn id="50" idx="0"/>
            <a:endCxn id="40" idx="0"/>
          </p:cNvCxnSpPr>
          <p:nvPr/>
        </p:nvCxnSpPr>
        <p:spPr>
          <a:xfrm flipV="1">
            <a:off x="2860838" y="4239900"/>
            <a:ext cx="616359"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C4455B-46A5-E24A-B67E-8D89D0314F00}"/>
              </a:ext>
            </a:extLst>
          </p:cNvPr>
          <p:cNvCxnSpPr>
            <a:cxnSpLocks/>
            <a:stCxn id="51" idx="0"/>
            <a:endCxn id="40" idx="0"/>
          </p:cNvCxnSpPr>
          <p:nvPr/>
        </p:nvCxnSpPr>
        <p:spPr>
          <a:xfrm flipH="1" flipV="1">
            <a:off x="3477197" y="4239900"/>
            <a:ext cx="521009"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6F12FD3-BA8E-8244-BD87-92E447205F8B}"/>
              </a:ext>
            </a:extLst>
          </p:cNvPr>
          <p:cNvCxnSpPr>
            <a:cxnSpLocks/>
            <a:stCxn id="52" idx="0"/>
            <a:endCxn id="41" idx="0"/>
          </p:cNvCxnSpPr>
          <p:nvPr/>
        </p:nvCxnSpPr>
        <p:spPr>
          <a:xfrm flipV="1">
            <a:off x="5127002" y="4239900"/>
            <a:ext cx="590321"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6E07CEB-368C-6743-A279-5838C18BA253}"/>
              </a:ext>
            </a:extLst>
          </p:cNvPr>
          <p:cNvCxnSpPr>
            <a:cxnSpLocks/>
            <a:stCxn id="53" idx="0"/>
          </p:cNvCxnSpPr>
          <p:nvPr/>
        </p:nvCxnSpPr>
        <p:spPr>
          <a:xfrm flipH="1" flipV="1">
            <a:off x="5717324" y="4233279"/>
            <a:ext cx="547046"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6A96B1D9-35DF-BF43-8EEE-E40256B58CA6}"/>
              </a:ext>
            </a:extLst>
          </p:cNvPr>
          <p:cNvSpPr/>
          <p:nvPr/>
        </p:nvSpPr>
        <p:spPr>
          <a:xfrm>
            <a:off x="2506504" y="423990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sp>
        <p:nvSpPr>
          <p:cNvPr id="41" name="Rounded Rectangle 40">
            <a:extLst>
              <a:ext uri="{FF2B5EF4-FFF2-40B4-BE49-F238E27FC236}">
                <a16:creationId xmlns:a16="http://schemas.microsoft.com/office/drawing/2014/main" id="{711BF70D-4564-5149-84C0-6F3F744A6191}"/>
              </a:ext>
            </a:extLst>
          </p:cNvPr>
          <p:cNvSpPr/>
          <p:nvPr/>
        </p:nvSpPr>
        <p:spPr>
          <a:xfrm>
            <a:off x="4746630" y="423990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cxnSp>
        <p:nvCxnSpPr>
          <p:cNvPr id="73" name="Straight Connector 72">
            <a:extLst>
              <a:ext uri="{FF2B5EF4-FFF2-40B4-BE49-F238E27FC236}">
                <a16:creationId xmlns:a16="http://schemas.microsoft.com/office/drawing/2014/main" id="{5FA41089-8A3D-E141-8261-4EC124361013}"/>
              </a:ext>
            </a:extLst>
          </p:cNvPr>
          <p:cNvCxnSpPr>
            <a:cxnSpLocks/>
            <a:stCxn id="54" idx="0"/>
            <a:endCxn id="42" idx="0"/>
          </p:cNvCxnSpPr>
          <p:nvPr/>
        </p:nvCxnSpPr>
        <p:spPr>
          <a:xfrm flipV="1">
            <a:off x="7415780" y="4236120"/>
            <a:ext cx="548778" cy="15249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74B8BBB-A69B-964D-9F59-41747EBA1E57}"/>
              </a:ext>
            </a:extLst>
          </p:cNvPr>
          <p:cNvCxnSpPr>
            <a:cxnSpLocks/>
            <a:stCxn id="55" idx="0"/>
          </p:cNvCxnSpPr>
          <p:nvPr/>
        </p:nvCxnSpPr>
        <p:spPr>
          <a:xfrm flipH="1" flipV="1">
            <a:off x="7957450" y="4233279"/>
            <a:ext cx="595698"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2F5F58F9-3A19-CC4B-9492-7C5F6B9081D3}"/>
              </a:ext>
            </a:extLst>
          </p:cNvPr>
          <p:cNvSpPr/>
          <p:nvPr/>
        </p:nvSpPr>
        <p:spPr>
          <a:xfrm>
            <a:off x="6993865" y="423612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cxnSp>
        <p:nvCxnSpPr>
          <p:cNvPr id="79" name="Straight Connector 78">
            <a:extLst>
              <a:ext uri="{FF2B5EF4-FFF2-40B4-BE49-F238E27FC236}">
                <a16:creationId xmlns:a16="http://schemas.microsoft.com/office/drawing/2014/main" id="{8C28086B-56B9-194F-9F3D-C04E9C18FDCD}"/>
              </a:ext>
            </a:extLst>
          </p:cNvPr>
          <p:cNvCxnSpPr>
            <a:cxnSpLocks/>
            <a:stCxn id="39" idx="0"/>
            <a:endCxn id="37" idx="0"/>
          </p:cNvCxnSpPr>
          <p:nvPr/>
        </p:nvCxnSpPr>
        <p:spPr>
          <a:xfrm flipV="1">
            <a:off x="1108946" y="2729934"/>
            <a:ext cx="1120996" cy="15099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8704476-2FD7-6340-90B9-6F23D6E1E0E9}"/>
              </a:ext>
            </a:extLst>
          </p:cNvPr>
          <p:cNvCxnSpPr>
            <a:cxnSpLocks/>
            <a:stCxn id="40" idx="0"/>
            <a:endCxn id="37" idx="0"/>
          </p:cNvCxnSpPr>
          <p:nvPr/>
        </p:nvCxnSpPr>
        <p:spPr>
          <a:xfrm flipH="1" flipV="1">
            <a:off x="2229942" y="2729934"/>
            <a:ext cx="1247255" cy="15099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22EAEED-6CE4-2F4C-98B6-E3FA3083C211}"/>
              </a:ext>
            </a:extLst>
          </p:cNvPr>
          <p:cNvCxnSpPr>
            <a:cxnSpLocks/>
            <a:stCxn id="41" idx="0"/>
            <a:endCxn id="38" idx="0"/>
          </p:cNvCxnSpPr>
          <p:nvPr/>
        </p:nvCxnSpPr>
        <p:spPr>
          <a:xfrm flipV="1">
            <a:off x="5717323" y="2708344"/>
            <a:ext cx="1177943" cy="15315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3DA6B18-B17D-4341-89DB-D5D4A223F8BD}"/>
              </a:ext>
            </a:extLst>
          </p:cNvPr>
          <p:cNvCxnSpPr>
            <a:cxnSpLocks/>
            <a:stCxn id="42" idx="0"/>
            <a:endCxn id="38" idx="0"/>
          </p:cNvCxnSpPr>
          <p:nvPr/>
        </p:nvCxnSpPr>
        <p:spPr>
          <a:xfrm flipH="1" flipV="1">
            <a:off x="6895266" y="2708344"/>
            <a:ext cx="1069292"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7519E86-5A8A-D340-8C84-7145C56AE485}"/>
              </a:ext>
            </a:extLst>
          </p:cNvPr>
          <p:cNvCxnSpPr>
            <a:cxnSpLocks/>
            <a:stCxn id="37" idx="0"/>
            <a:endCxn id="36" idx="0"/>
          </p:cNvCxnSpPr>
          <p:nvPr/>
        </p:nvCxnSpPr>
        <p:spPr>
          <a:xfrm flipV="1">
            <a:off x="2229942" y="1156142"/>
            <a:ext cx="1940858" cy="1573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4C66D55-9E09-EA48-8BFB-A44D861C1AAA}"/>
              </a:ext>
            </a:extLst>
          </p:cNvPr>
          <p:cNvCxnSpPr>
            <a:cxnSpLocks/>
            <a:stCxn id="38" idx="0"/>
            <a:endCxn id="36" idx="0"/>
          </p:cNvCxnSpPr>
          <p:nvPr/>
        </p:nvCxnSpPr>
        <p:spPr>
          <a:xfrm flipH="1" flipV="1">
            <a:off x="4170800" y="1156142"/>
            <a:ext cx="2724466" cy="15522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EC5DA888-F43A-AE4A-B9CA-EBF0A826C85B}"/>
              </a:ext>
            </a:extLst>
          </p:cNvPr>
          <p:cNvSpPr/>
          <p:nvPr/>
        </p:nvSpPr>
        <p:spPr>
          <a:xfrm>
            <a:off x="1629822" y="1156142"/>
            <a:ext cx="5081955"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2 9 4 | 3 8 6 1</a:t>
            </a:r>
            <a:endParaRPr lang="en-TW" sz="2800" b="1" dirty="0">
              <a:solidFill>
                <a:srgbClr val="FF0000"/>
              </a:solidFill>
            </a:endParaRPr>
          </a:p>
        </p:txBody>
      </p:sp>
      <p:sp>
        <p:nvSpPr>
          <p:cNvPr id="37" name="Rounded Rectangle 36">
            <a:extLst>
              <a:ext uri="{FF2B5EF4-FFF2-40B4-BE49-F238E27FC236}">
                <a16:creationId xmlns:a16="http://schemas.microsoft.com/office/drawing/2014/main" id="{7836DAA1-14C4-9641-A0CA-777853EC392E}"/>
              </a:ext>
            </a:extLst>
          </p:cNvPr>
          <p:cNvSpPr/>
          <p:nvPr/>
        </p:nvSpPr>
        <p:spPr>
          <a:xfrm>
            <a:off x="733937" y="2729934"/>
            <a:ext cx="2992010"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2 | 9 4</a:t>
            </a:r>
            <a:endParaRPr lang="en-TW" sz="2800" b="1" dirty="0">
              <a:solidFill>
                <a:srgbClr val="FF0000"/>
              </a:solidFill>
            </a:endParaRPr>
          </a:p>
        </p:txBody>
      </p:sp>
      <p:sp>
        <p:nvSpPr>
          <p:cNvPr id="38" name="Rounded Rectangle 37">
            <a:extLst>
              <a:ext uri="{FF2B5EF4-FFF2-40B4-BE49-F238E27FC236}">
                <a16:creationId xmlns:a16="http://schemas.microsoft.com/office/drawing/2014/main" id="{1055C62F-2297-9944-B991-16BEF2062990}"/>
              </a:ext>
            </a:extLst>
          </p:cNvPr>
          <p:cNvSpPr/>
          <p:nvPr/>
        </p:nvSpPr>
        <p:spPr>
          <a:xfrm>
            <a:off x="5399261" y="2708344"/>
            <a:ext cx="2992010"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sp>
        <p:nvSpPr>
          <p:cNvPr id="46" name="Up Arrow 45">
            <a:extLst>
              <a:ext uri="{FF2B5EF4-FFF2-40B4-BE49-F238E27FC236}">
                <a16:creationId xmlns:a16="http://schemas.microsoft.com/office/drawing/2014/main" id="{A61B3A8A-3A05-E249-A015-9980E1B9D332}"/>
              </a:ext>
            </a:extLst>
          </p:cNvPr>
          <p:cNvSpPr/>
          <p:nvPr/>
        </p:nvSpPr>
        <p:spPr>
          <a:xfrm rot="20140895" flipV="1">
            <a:off x="1664653" y="5109682"/>
            <a:ext cx="397601" cy="5382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621344E1-F8C7-A949-9ED2-00D881DAE85D}"/>
              </a:ext>
            </a:extLst>
          </p:cNvPr>
          <p:cNvSpPr/>
          <p:nvPr/>
        </p:nvSpPr>
        <p:spPr>
          <a:xfrm>
            <a:off x="6784884" y="1769917"/>
            <a:ext cx="2330899" cy="830997"/>
          </a:xfrm>
          <a:prstGeom prst="rect">
            <a:avLst/>
          </a:prstGeom>
        </p:spPr>
        <p:txBody>
          <a:bodyPr wrap="square">
            <a:spAutoFit/>
          </a:bodyPr>
          <a:lstStyle/>
          <a:p>
            <a:r>
              <a:rPr lang="en-US" sz="2400" b="1" dirty="0">
                <a:latin typeface="Helvetica" pitchFamily="2" charset="0"/>
              </a:rPr>
              <a:t>Recursive call, </a:t>
            </a:r>
            <a:br>
              <a:rPr lang="en-US" sz="2400" b="1" dirty="0"/>
            </a:br>
            <a:r>
              <a:rPr lang="en-US" sz="2400" b="1" dirty="0">
                <a:solidFill>
                  <a:srgbClr val="FF0000"/>
                </a:solidFill>
              </a:rPr>
              <a:t>base case </a:t>
            </a:r>
            <a:r>
              <a:rPr lang="en-US" sz="2400" b="1" dirty="0">
                <a:solidFill>
                  <a:srgbClr val="FF0000"/>
                </a:solidFill>
                <a:latin typeface="Helvetica" pitchFamily="2" charset="0"/>
              </a:rPr>
              <a:t> </a:t>
            </a:r>
            <a:endParaRPr lang="en-US" sz="2400" b="1" dirty="0">
              <a:solidFill>
                <a:srgbClr val="FF0000"/>
              </a:solidFill>
              <a:effectLst/>
              <a:latin typeface="Helvetica" pitchFamily="2" charset="0"/>
            </a:endParaRPr>
          </a:p>
        </p:txBody>
      </p:sp>
    </p:spTree>
    <p:extLst>
      <p:ext uri="{BB962C8B-B14F-4D97-AF65-F5344CB8AC3E}">
        <p14:creationId xmlns:p14="http://schemas.microsoft.com/office/powerpoint/2010/main" val="29695676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406BE-C2BE-7441-8D6C-28ADC41E2185}"/>
              </a:ext>
            </a:extLst>
          </p:cNvPr>
          <p:cNvSpPr>
            <a:spLocks noGrp="1"/>
          </p:cNvSpPr>
          <p:nvPr>
            <p:ph type="title"/>
          </p:nvPr>
        </p:nvSpPr>
        <p:spPr/>
        <p:txBody>
          <a:bodyPr>
            <a:normAutofit/>
          </a:bodyPr>
          <a:lstStyle/>
          <a:p>
            <a:r>
              <a:rPr lang="en-US" b="1" dirty="0"/>
              <a:t>Execution Example</a:t>
            </a:r>
            <a:endParaRPr lang="en-TW" dirty="0"/>
          </a:p>
        </p:txBody>
      </p:sp>
      <p:sp>
        <p:nvSpPr>
          <p:cNvPr id="4" name="Slide Number Placeholder 3">
            <a:extLst>
              <a:ext uri="{FF2B5EF4-FFF2-40B4-BE49-F238E27FC236}">
                <a16:creationId xmlns:a16="http://schemas.microsoft.com/office/drawing/2014/main" id="{0A1FA977-CAEB-CA49-B3E6-9EA6FCB110A7}"/>
              </a:ext>
            </a:extLst>
          </p:cNvPr>
          <p:cNvSpPr>
            <a:spLocks noGrp="1"/>
          </p:cNvSpPr>
          <p:nvPr>
            <p:ph type="sldNum" sz="quarter" idx="12"/>
          </p:nvPr>
        </p:nvSpPr>
        <p:spPr/>
        <p:txBody>
          <a:bodyPr/>
          <a:lstStyle/>
          <a:p>
            <a:fld id="{14B373FC-FF3A-C64D-BE97-055D2267A4A7}" type="slidenum">
              <a:rPr lang="en-TW" smtClean="0"/>
              <a:t>61</a:t>
            </a:fld>
            <a:endParaRPr lang="en-TW"/>
          </a:p>
        </p:txBody>
      </p:sp>
      <p:sp>
        <p:nvSpPr>
          <p:cNvPr id="43" name="Rounded Rectangle 42">
            <a:extLst>
              <a:ext uri="{FF2B5EF4-FFF2-40B4-BE49-F238E27FC236}">
                <a16:creationId xmlns:a16="http://schemas.microsoft.com/office/drawing/2014/main" id="{28C70B08-B14A-9F4D-9330-E2703DE42209}"/>
              </a:ext>
            </a:extLst>
          </p:cNvPr>
          <p:cNvSpPr/>
          <p:nvPr/>
        </p:nvSpPr>
        <p:spPr>
          <a:xfrm>
            <a:off x="51546"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7 </a:t>
            </a:r>
            <a:r>
              <a:rPr lang="en-TW" sz="2400" dirty="0">
                <a:sym typeface="Wingdings" pitchFamily="2" charset="2"/>
              </a:rPr>
              <a:t> </a:t>
            </a:r>
            <a:r>
              <a:rPr lang="en-TW" sz="2400" b="1" dirty="0">
                <a:solidFill>
                  <a:srgbClr val="FF0000"/>
                </a:solidFill>
                <a:sym typeface="Wingdings" pitchFamily="2" charset="2"/>
              </a:rPr>
              <a:t>7</a:t>
            </a:r>
            <a:endParaRPr lang="en-TW" sz="2400" b="1" dirty="0">
              <a:solidFill>
                <a:srgbClr val="FF0000"/>
              </a:solidFill>
            </a:endParaRPr>
          </a:p>
        </p:txBody>
      </p:sp>
      <p:sp>
        <p:nvSpPr>
          <p:cNvPr id="49" name="Rounded Rectangle 48">
            <a:extLst>
              <a:ext uri="{FF2B5EF4-FFF2-40B4-BE49-F238E27FC236}">
                <a16:creationId xmlns:a16="http://schemas.microsoft.com/office/drawing/2014/main" id="{377CA175-3B19-9045-B3FE-E30FC27E9605}"/>
              </a:ext>
            </a:extLst>
          </p:cNvPr>
          <p:cNvSpPr/>
          <p:nvPr/>
        </p:nvSpPr>
        <p:spPr>
          <a:xfrm>
            <a:off x="1188914"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2 </a:t>
            </a:r>
            <a:r>
              <a:rPr lang="en-TW" sz="2400" dirty="0">
                <a:sym typeface="Wingdings" pitchFamily="2" charset="2"/>
              </a:rPr>
              <a:t> </a:t>
            </a:r>
            <a:r>
              <a:rPr lang="en-TW" sz="2400" b="1" dirty="0">
                <a:solidFill>
                  <a:srgbClr val="FF0000"/>
                </a:solidFill>
                <a:sym typeface="Wingdings" pitchFamily="2" charset="2"/>
              </a:rPr>
              <a:t>2</a:t>
            </a:r>
            <a:endParaRPr lang="en-TW" sz="2400" b="1" dirty="0">
              <a:solidFill>
                <a:srgbClr val="FF0000"/>
              </a:solidFill>
            </a:endParaRPr>
          </a:p>
        </p:txBody>
      </p:sp>
      <p:sp>
        <p:nvSpPr>
          <p:cNvPr id="50" name="Rounded Rectangle 49">
            <a:extLst>
              <a:ext uri="{FF2B5EF4-FFF2-40B4-BE49-F238E27FC236}">
                <a16:creationId xmlns:a16="http://schemas.microsoft.com/office/drawing/2014/main" id="{186C2A24-6F2B-114D-8B07-C13DDF03E824}"/>
              </a:ext>
            </a:extLst>
          </p:cNvPr>
          <p:cNvSpPr/>
          <p:nvPr/>
        </p:nvSpPr>
        <p:spPr>
          <a:xfrm>
            <a:off x="2340324"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1" name="Rounded Rectangle 50">
            <a:extLst>
              <a:ext uri="{FF2B5EF4-FFF2-40B4-BE49-F238E27FC236}">
                <a16:creationId xmlns:a16="http://schemas.microsoft.com/office/drawing/2014/main" id="{91AFCF8B-7631-C444-9BC7-2748F1380DC2}"/>
              </a:ext>
            </a:extLst>
          </p:cNvPr>
          <p:cNvSpPr/>
          <p:nvPr/>
        </p:nvSpPr>
        <p:spPr>
          <a:xfrm>
            <a:off x="3477692"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2" name="Rounded Rectangle 51">
            <a:extLst>
              <a:ext uri="{FF2B5EF4-FFF2-40B4-BE49-F238E27FC236}">
                <a16:creationId xmlns:a16="http://schemas.microsoft.com/office/drawing/2014/main" id="{43F6BD77-0919-D045-AC1C-6F2AC12E4283}"/>
              </a:ext>
            </a:extLst>
          </p:cNvPr>
          <p:cNvSpPr/>
          <p:nvPr/>
        </p:nvSpPr>
        <p:spPr>
          <a:xfrm>
            <a:off x="4606488"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3" name="Rounded Rectangle 52">
            <a:extLst>
              <a:ext uri="{FF2B5EF4-FFF2-40B4-BE49-F238E27FC236}">
                <a16:creationId xmlns:a16="http://schemas.microsoft.com/office/drawing/2014/main" id="{368CB0DE-75D0-E24D-B76F-26B48642FE89}"/>
              </a:ext>
            </a:extLst>
          </p:cNvPr>
          <p:cNvSpPr/>
          <p:nvPr/>
        </p:nvSpPr>
        <p:spPr>
          <a:xfrm>
            <a:off x="5743856"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4" name="Rounded Rectangle 53">
            <a:extLst>
              <a:ext uri="{FF2B5EF4-FFF2-40B4-BE49-F238E27FC236}">
                <a16:creationId xmlns:a16="http://schemas.microsoft.com/office/drawing/2014/main" id="{58856FF9-F6F5-654D-A200-D27D90837FB1}"/>
              </a:ext>
            </a:extLst>
          </p:cNvPr>
          <p:cNvSpPr/>
          <p:nvPr/>
        </p:nvSpPr>
        <p:spPr>
          <a:xfrm>
            <a:off x="6895266"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5" name="Rounded Rectangle 54">
            <a:extLst>
              <a:ext uri="{FF2B5EF4-FFF2-40B4-BE49-F238E27FC236}">
                <a16:creationId xmlns:a16="http://schemas.microsoft.com/office/drawing/2014/main" id="{C2C08172-D496-2B42-A945-625B83AB13F7}"/>
              </a:ext>
            </a:extLst>
          </p:cNvPr>
          <p:cNvSpPr/>
          <p:nvPr/>
        </p:nvSpPr>
        <p:spPr>
          <a:xfrm>
            <a:off x="8032634"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cxnSp>
        <p:nvCxnSpPr>
          <p:cNvPr id="57" name="Straight Connector 56">
            <a:extLst>
              <a:ext uri="{FF2B5EF4-FFF2-40B4-BE49-F238E27FC236}">
                <a16:creationId xmlns:a16="http://schemas.microsoft.com/office/drawing/2014/main" id="{ECF2CD92-0750-AA4D-880E-D6C795FA2299}"/>
              </a:ext>
            </a:extLst>
          </p:cNvPr>
          <p:cNvCxnSpPr>
            <a:stCxn id="43" idx="0"/>
            <a:endCxn id="39" idx="0"/>
          </p:cNvCxnSpPr>
          <p:nvPr/>
        </p:nvCxnSpPr>
        <p:spPr>
          <a:xfrm flipV="1">
            <a:off x="572060" y="4239900"/>
            <a:ext cx="536886"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ED30BA-6138-6F44-AEFD-639E6782FDEA}"/>
              </a:ext>
            </a:extLst>
          </p:cNvPr>
          <p:cNvCxnSpPr>
            <a:cxnSpLocks/>
            <a:stCxn id="49" idx="0"/>
            <a:endCxn id="39" idx="0"/>
          </p:cNvCxnSpPr>
          <p:nvPr/>
        </p:nvCxnSpPr>
        <p:spPr>
          <a:xfrm flipH="1" flipV="1">
            <a:off x="1108946" y="4239900"/>
            <a:ext cx="600482"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9DB7CE09-1820-3A4B-A2CC-CD21B7C70CB8}"/>
              </a:ext>
            </a:extLst>
          </p:cNvPr>
          <p:cNvSpPr/>
          <p:nvPr/>
        </p:nvSpPr>
        <p:spPr>
          <a:xfrm>
            <a:off x="138253" y="4239900"/>
            <a:ext cx="1941386"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 2 </a:t>
            </a:r>
            <a:r>
              <a:rPr lang="en-TW" sz="2800" dirty="0">
                <a:sym typeface="Wingdings" pitchFamily="2" charset="2"/>
              </a:rPr>
              <a:t> </a:t>
            </a:r>
            <a:r>
              <a:rPr lang="en-TW" sz="2800" b="1" dirty="0">
                <a:solidFill>
                  <a:srgbClr val="FF0000"/>
                </a:solidFill>
                <a:sym typeface="Wingdings" pitchFamily="2" charset="2"/>
              </a:rPr>
              <a:t>2 7</a:t>
            </a:r>
            <a:endParaRPr lang="en-TW" sz="2800" b="1" dirty="0">
              <a:solidFill>
                <a:srgbClr val="FF0000"/>
              </a:solidFill>
            </a:endParaRPr>
          </a:p>
        </p:txBody>
      </p:sp>
      <p:cxnSp>
        <p:nvCxnSpPr>
          <p:cNvPr id="61" name="Straight Connector 60">
            <a:extLst>
              <a:ext uri="{FF2B5EF4-FFF2-40B4-BE49-F238E27FC236}">
                <a16:creationId xmlns:a16="http://schemas.microsoft.com/office/drawing/2014/main" id="{43C79DA2-99DB-A145-AEEA-147331CC41BE}"/>
              </a:ext>
            </a:extLst>
          </p:cNvPr>
          <p:cNvCxnSpPr>
            <a:cxnSpLocks/>
            <a:stCxn id="50" idx="0"/>
            <a:endCxn id="40" idx="0"/>
          </p:cNvCxnSpPr>
          <p:nvPr/>
        </p:nvCxnSpPr>
        <p:spPr>
          <a:xfrm flipV="1">
            <a:off x="2860838" y="4239900"/>
            <a:ext cx="616359"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C4455B-46A5-E24A-B67E-8D89D0314F00}"/>
              </a:ext>
            </a:extLst>
          </p:cNvPr>
          <p:cNvCxnSpPr>
            <a:cxnSpLocks/>
            <a:stCxn id="51" idx="0"/>
            <a:endCxn id="40" idx="0"/>
          </p:cNvCxnSpPr>
          <p:nvPr/>
        </p:nvCxnSpPr>
        <p:spPr>
          <a:xfrm flipH="1" flipV="1">
            <a:off x="3477197" y="4239900"/>
            <a:ext cx="521009"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6F12FD3-BA8E-8244-BD87-92E447205F8B}"/>
              </a:ext>
            </a:extLst>
          </p:cNvPr>
          <p:cNvCxnSpPr>
            <a:cxnSpLocks/>
            <a:stCxn id="52" idx="0"/>
            <a:endCxn id="41" idx="0"/>
          </p:cNvCxnSpPr>
          <p:nvPr/>
        </p:nvCxnSpPr>
        <p:spPr>
          <a:xfrm flipV="1">
            <a:off x="5127002" y="4239900"/>
            <a:ext cx="590321"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6E07CEB-368C-6743-A279-5838C18BA253}"/>
              </a:ext>
            </a:extLst>
          </p:cNvPr>
          <p:cNvCxnSpPr>
            <a:cxnSpLocks/>
            <a:stCxn id="53" idx="0"/>
          </p:cNvCxnSpPr>
          <p:nvPr/>
        </p:nvCxnSpPr>
        <p:spPr>
          <a:xfrm flipH="1" flipV="1">
            <a:off x="5717324" y="4233279"/>
            <a:ext cx="547046"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6A96B1D9-35DF-BF43-8EEE-E40256B58CA6}"/>
              </a:ext>
            </a:extLst>
          </p:cNvPr>
          <p:cNvSpPr/>
          <p:nvPr/>
        </p:nvSpPr>
        <p:spPr>
          <a:xfrm>
            <a:off x="2506504" y="423990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sp>
        <p:nvSpPr>
          <p:cNvPr id="41" name="Rounded Rectangle 40">
            <a:extLst>
              <a:ext uri="{FF2B5EF4-FFF2-40B4-BE49-F238E27FC236}">
                <a16:creationId xmlns:a16="http://schemas.microsoft.com/office/drawing/2014/main" id="{711BF70D-4564-5149-84C0-6F3F744A6191}"/>
              </a:ext>
            </a:extLst>
          </p:cNvPr>
          <p:cNvSpPr/>
          <p:nvPr/>
        </p:nvSpPr>
        <p:spPr>
          <a:xfrm>
            <a:off x="4746630" y="423990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cxnSp>
        <p:nvCxnSpPr>
          <p:cNvPr id="73" name="Straight Connector 72">
            <a:extLst>
              <a:ext uri="{FF2B5EF4-FFF2-40B4-BE49-F238E27FC236}">
                <a16:creationId xmlns:a16="http://schemas.microsoft.com/office/drawing/2014/main" id="{5FA41089-8A3D-E141-8261-4EC124361013}"/>
              </a:ext>
            </a:extLst>
          </p:cNvPr>
          <p:cNvCxnSpPr>
            <a:cxnSpLocks/>
            <a:stCxn id="54" idx="0"/>
            <a:endCxn id="42" idx="0"/>
          </p:cNvCxnSpPr>
          <p:nvPr/>
        </p:nvCxnSpPr>
        <p:spPr>
          <a:xfrm flipV="1">
            <a:off x="7415780" y="4236120"/>
            <a:ext cx="548778" cy="15249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74B8BBB-A69B-964D-9F59-41747EBA1E57}"/>
              </a:ext>
            </a:extLst>
          </p:cNvPr>
          <p:cNvCxnSpPr>
            <a:cxnSpLocks/>
            <a:stCxn id="55" idx="0"/>
          </p:cNvCxnSpPr>
          <p:nvPr/>
        </p:nvCxnSpPr>
        <p:spPr>
          <a:xfrm flipH="1" flipV="1">
            <a:off x="7957450" y="4233279"/>
            <a:ext cx="595698"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2F5F58F9-3A19-CC4B-9492-7C5F6B9081D3}"/>
              </a:ext>
            </a:extLst>
          </p:cNvPr>
          <p:cNvSpPr/>
          <p:nvPr/>
        </p:nvSpPr>
        <p:spPr>
          <a:xfrm>
            <a:off x="6993865" y="423612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cxnSp>
        <p:nvCxnSpPr>
          <p:cNvPr id="79" name="Straight Connector 78">
            <a:extLst>
              <a:ext uri="{FF2B5EF4-FFF2-40B4-BE49-F238E27FC236}">
                <a16:creationId xmlns:a16="http://schemas.microsoft.com/office/drawing/2014/main" id="{8C28086B-56B9-194F-9F3D-C04E9C18FDCD}"/>
              </a:ext>
            </a:extLst>
          </p:cNvPr>
          <p:cNvCxnSpPr>
            <a:cxnSpLocks/>
            <a:stCxn id="39" idx="0"/>
            <a:endCxn id="37" idx="0"/>
          </p:cNvCxnSpPr>
          <p:nvPr/>
        </p:nvCxnSpPr>
        <p:spPr>
          <a:xfrm flipV="1">
            <a:off x="1108946" y="2729934"/>
            <a:ext cx="1120996" cy="15099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8704476-2FD7-6340-90B9-6F23D6E1E0E9}"/>
              </a:ext>
            </a:extLst>
          </p:cNvPr>
          <p:cNvCxnSpPr>
            <a:cxnSpLocks/>
            <a:stCxn id="40" idx="0"/>
            <a:endCxn id="37" idx="0"/>
          </p:cNvCxnSpPr>
          <p:nvPr/>
        </p:nvCxnSpPr>
        <p:spPr>
          <a:xfrm flipH="1" flipV="1">
            <a:off x="2229942" y="2729934"/>
            <a:ext cx="1247255" cy="15099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22EAEED-6CE4-2F4C-98B6-E3FA3083C211}"/>
              </a:ext>
            </a:extLst>
          </p:cNvPr>
          <p:cNvCxnSpPr>
            <a:cxnSpLocks/>
            <a:stCxn id="41" idx="0"/>
            <a:endCxn id="38" idx="0"/>
          </p:cNvCxnSpPr>
          <p:nvPr/>
        </p:nvCxnSpPr>
        <p:spPr>
          <a:xfrm flipV="1">
            <a:off x="5717323" y="2708344"/>
            <a:ext cx="1177943" cy="15315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3DA6B18-B17D-4341-89DB-D5D4A223F8BD}"/>
              </a:ext>
            </a:extLst>
          </p:cNvPr>
          <p:cNvCxnSpPr>
            <a:cxnSpLocks/>
            <a:stCxn id="42" idx="0"/>
            <a:endCxn id="38" idx="0"/>
          </p:cNvCxnSpPr>
          <p:nvPr/>
        </p:nvCxnSpPr>
        <p:spPr>
          <a:xfrm flipH="1" flipV="1">
            <a:off x="6895266" y="2708344"/>
            <a:ext cx="1069292"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7519E86-5A8A-D340-8C84-7145C56AE485}"/>
              </a:ext>
            </a:extLst>
          </p:cNvPr>
          <p:cNvCxnSpPr>
            <a:cxnSpLocks/>
            <a:stCxn id="37" idx="0"/>
            <a:endCxn id="36" idx="0"/>
          </p:cNvCxnSpPr>
          <p:nvPr/>
        </p:nvCxnSpPr>
        <p:spPr>
          <a:xfrm flipV="1">
            <a:off x="2229942" y="1156142"/>
            <a:ext cx="1940858" cy="1573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4C66D55-9E09-EA48-8BFB-A44D861C1AAA}"/>
              </a:ext>
            </a:extLst>
          </p:cNvPr>
          <p:cNvCxnSpPr>
            <a:cxnSpLocks/>
            <a:stCxn id="38" idx="0"/>
            <a:endCxn id="36" idx="0"/>
          </p:cNvCxnSpPr>
          <p:nvPr/>
        </p:nvCxnSpPr>
        <p:spPr>
          <a:xfrm flipH="1" flipV="1">
            <a:off x="4170800" y="1156142"/>
            <a:ext cx="2724466" cy="15522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EC5DA888-F43A-AE4A-B9CA-EBF0A826C85B}"/>
              </a:ext>
            </a:extLst>
          </p:cNvPr>
          <p:cNvSpPr/>
          <p:nvPr/>
        </p:nvSpPr>
        <p:spPr>
          <a:xfrm>
            <a:off x="1629822" y="1156142"/>
            <a:ext cx="5081955"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2 9 4 | 3 8 6 1</a:t>
            </a:r>
            <a:endParaRPr lang="en-TW" sz="2800" b="1" dirty="0">
              <a:solidFill>
                <a:srgbClr val="FF0000"/>
              </a:solidFill>
            </a:endParaRPr>
          </a:p>
        </p:txBody>
      </p:sp>
      <p:sp>
        <p:nvSpPr>
          <p:cNvPr id="37" name="Rounded Rectangle 36">
            <a:extLst>
              <a:ext uri="{FF2B5EF4-FFF2-40B4-BE49-F238E27FC236}">
                <a16:creationId xmlns:a16="http://schemas.microsoft.com/office/drawing/2014/main" id="{7836DAA1-14C4-9641-A0CA-777853EC392E}"/>
              </a:ext>
            </a:extLst>
          </p:cNvPr>
          <p:cNvSpPr/>
          <p:nvPr/>
        </p:nvSpPr>
        <p:spPr>
          <a:xfrm>
            <a:off x="733937" y="2729934"/>
            <a:ext cx="2992010"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2 | 9 4</a:t>
            </a:r>
            <a:endParaRPr lang="en-TW" sz="2800" b="1" dirty="0">
              <a:solidFill>
                <a:srgbClr val="FF0000"/>
              </a:solidFill>
            </a:endParaRPr>
          </a:p>
        </p:txBody>
      </p:sp>
      <p:sp>
        <p:nvSpPr>
          <p:cNvPr id="38" name="Rounded Rectangle 37">
            <a:extLst>
              <a:ext uri="{FF2B5EF4-FFF2-40B4-BE49-F238E27FC236}">
                <a16:creationId xmlns:a16="http://schemas.microsoft.com/office/drawing/2014/main" id="{1055C62F-2297-9944-B991-16BEF2062990}"/>
              </a:ext>
            </a:extLst>
          </p:cNvPr>
          <p:cNvSpPr/>
          <p:nvPr/>
        </p:nvSpPr>
        <p:spPr>
          <a:xfrm>
            <a:off x="5399261" y="2708344"/>
            <a:ext cx="2992010"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sp>
        <p:nvSpPr>
          <p:cNvPr id="46" name="Up Arrow 45">
            <a:extLst>
              <a:ext uri="{FF2B5EF4-FFF2-40B4-BE49-F238E27FC236}">
                <a16:creationId xmlns:a16="http://schemas.microsoft.com/office/drawing/2014/main" id="{A61B3A8A-3A05-E249-A015-9980E1B9D332}"/>
              </a:ext>
            </a:extLst>
          </p:cNvPr>
          <p:cNvSpPr/>
          <p:nvPr/>
        </p:nvSpPr>
        <p:spPr>
          <a:xfrm rot="1459105">
            <a:off x="187522" y="5077271"/>
            <a:ext cx="397601" cy="5382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7" name="Up Arrow 46">
            <a:extLst>
              <a:ext uri="{FF2B5EF4-FFF2-40B4-BE49-F238E27FC236}">
                <a16:creationId xmlns:a16="http://schemas.microsoft.com/office/drawing/2014/main" id="{649EF790-5975-324C-9EF9-E7100232DC5E}"/>
              </a:ext>
            </a:extLst>
          </p:cNvPr>
          <p:cNvSpPr/>
          <p:nvPr/>
        </p:nvSpPr>
        <p:spPr>
          <a:xfrm rot="20140895" flipH="1">
            <a:off x="1652442" y="5077270"/>
            <a:ext cx="397601" cy="5382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8" name="Rectangle 47">
            <a:extLst>
              <a:ext uri="{FF2B5EF4-FFF2-40B4-BE49-F238E27FC236}">
                <a16:creationId xmlns:a16="http://schemas.microsoft.com/office/drawing/2014/main" id="{F5F4DE2C-0268-6841-BCB2-44DF5D53F738}"/>
              </a:ext>
            </a:extLst>
          </p:cNvPr>
          <p:cNvSpPr/>
          <p:nvPr/>
        </p:nvSpPr>
        <p:spPr>
          <a:xfrm>
            <a:off x="145322" y="1184527"/>
            <a:ext cx="1341500" cy="523220"/>
          </a:xfrm>
          <a:prstGeom prst="rect">
            <a:avLst/>
          </a:prstGeom>
        </p:spPr>
        <p:txBody>
          <a:bodyPr wrap="square">
            <a:spAutoFit/>
          </a:bodyPr>
          <a:lstStyle/>
          <a:p>
            <a:r>
              <a:rPr lang="en-US" sz="2800" b="1" dirty="0">
                <a:latin typeface="Helvetica" pitchFamily="2" charset="0"/>
              </a:rPr>
              <a:t>Merge </a:t>
            </a:r>
            <a:endParaRPr lang="en-US" sz="2800" b="1" dirty="0">
              <a:effectLst/>
              <a:latin typeface="Helvetica" pitchFamily="2" charset="0"/>
            </a:endParaRPr>
          </a:p>
        </p:txBody>
      </p:sp>
    </p:spTree>
    <p:extLst>
      <p:ext uri="{BB962C8B-B14F-4D97-AF65-F5344CB8AC3E}">
        <p14:creationId xmlns:p14="http://schemas.microsoft.com/office/powerpoint/2010/main" val="34051469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406BE-C2BE-7441-8D6C-28ADC41E2185}"/>
              </a:ext>
            </a:extLst>
          </p:cNvPr>
          <p:cNvSpPr>
            <a:spLocks noGrp="1"/>
          </p:cNvSpPr>
          <p:nvPr>
            <p:ph type="title"/>
          </p:nvPr>
        </p:nvSpPr>
        <p:spPr/>
        <p:txBody>
          <a:bodyPr>
            <a:normAutofit/>
          </a:bodyPr>
          <a:lstStyle/>
          <a:p>
            <a:r>
              <a:rPr lang="en-US" b="1" dirty="0"/>
              <a:t>Execution Example</a:t>
            </a:r>
            <a:endParaRPr lang="en-TW" dirty="0"/>
          </a:p>
        </p:txBody>
      </p:sp>
      <p:sp>
        <p:nvSpPr>
          <p:cNvPr id="4" name="Slide Number Placeholder 3">
            <a:extLst>
              <a:ext uri="{FF2B5EF4-FFF2-40B4-BE49-F238E27FC236}">
                <a16:creationId xmlns:a16="http://schemas.microsoft.com/office/drawing/2014/main" id="{0A1FA977-CAEB-CA49-B3E6-9EA6FCB110A7}"/>
              </a:ext>
            </a:extLst>
          </p:cNvPr>
          <p:cNvSpPr>
            <a:spLocks noGrp="1"/>
          </p:cNvSpPr>
          <p:nvPr>
            <p:ph type="sldNum" sz="quarter" idx="12"/>
          </p:nvPr>
        </p:nvSpPr>
        <p:spPr/>
        <p:txBody>
          <a:bodyPr/>
          <a:lstStyle/>
          <a:p>
            <a:fld id="{14B373FC-FF3A-C64D-BE97-055D2267A4A7}" type="slidenum">
              <a:rPr lang="en-TW" smtClean="0"/>
              <a:t>62</a:t>
            </a:fld>
            <a:endParaRPr lang="en-TW"/>
          </a:p>
        </p:txBody>
      </p:sp>
      <p:sp>
        <p:nvSpPr>
          <p:cNvPr id="43" name="Rounded Rectangle 42">
            <a:extLst>
              <a:ext uri="{FF2B5EF4-FFF2-40B4-BE49-F238E27FC236}">
                <a16:creationId xmlns:a16="http://schemas.microsoft.com/office/drawing/2014/main" id="{28C70B08-B14A-9F4D-9330-E2703DE42209}"/>
              </a:ext>
            </a:extLst>
          </p:cNvPr>
          <p:cNvSpPr/>
          <p:nvPr/>
        </p:nvSpPr>
        <p:spPr>
          <a:xfrm>
            <a:off x="51546"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7 </a:t>
            </a:r>
            <a:r>
              <a:rPr lang="en-TW" sz="2400" dirty="0">
                <a:sym typeface="Wingdings" pitchFamily="2" charset="2"/>
              </a:rPr>
              <a:t> </a:t>
            </a:r>
            <a:r>
              <a:rPr lang="en-TW" sz="2400" b="1" dirty="0">
                <a:solidFill>
                  <a:srgbClr val="FF0000"/>
                </a:solidFill>
                <a:sym typeface="Wingdings" pitchFamily="2" charset="2"/>
              </a:rPr>
              <a:t>7</a:t>
            </a:r>
            <a:endParaRPr lang="en-TW" sz="2400" b="1" dirty="0">
              <a:solidFill>
                <a:srgbClr val="FF0000"/>
              </a:solidFill>
            </a:endParaRPr>
          </a:p>
        </p:txBody>
      </p:sp>
      <p:sp>
        <p:nvSpPr>
          <p:cNvPr id="49" name="Rounded Rectangle 48">
            <a:extLst>
              <a:ext uri="{FF2B5EF4-FFF2-40B4-BE49-F238E27FC236}">
                <a16:creationId xmlns:a16="http://schemas.microsoft.com/office/drawing/2014/main" id="{377CA175-3B19-9045-B3FE-E30FC27E9605}"/>
              </a:ext>
            </a:extLst>
          </p:cNvPr>
          <p:cNvSpPr/>
          <p:nvPr/>
        </p:nvSpPr>
        <p:spPr>
          <a:xfrm>
            <a:off x="1188914"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2 </a:t>
            </a:r>
            <a:r>
              <a:rPr lang="en-TW" sz="2400" dirty="0">
                <a:sym typeface="Wingdings" pitchFamily="2" charset="2"/>
              </a:rPr>
              <a:t> </a:t>
            </a:r>
            <a:r>
              <a:rPr lang="en-TW" sz="2400" b="1" dirty="0">
                <a:solidFill>
                  <a:srgbClr val="FF0000"/>
                </a:solidFill>
                <a:sym typeface="Wingdings" pitchFamily="2" charset="2"/>
              </a:rPr>
              <a:t>2</a:t>
            </a:r>
            <a:endParaRPr lang="en-TW" sz="2400" b="1" dirty="0">
              <a:solidFill>
                <a:srgbClr val="FF0000"/>
              </a:solidFill>
            </a:endParaRPr>
          </a:p>
        </p:txBody>
      </p:sp>
      <p:sp>
        <p:nvSpPr>
          <p:cNvPr id="50" name="Rounded Rectangle 49">
            <a:extLst>
              <a:ext uri="{FF2B5EF4-FFF2-40B4-BE49-F238E27FC236}">
                <a16:creationId xmlns:a16="http://schemas.microsoft.com/office/drawing/2014/main" id="{186C2A24-6F2B-114D-8B07-C13DDF03E824}"/>
              </a:ext>
            </a:extLst>
          </p:cNvPr>
          <p:cNvSpPr/>
          <p:nvPr/>
        </p:nvSpPr>
        <p:spPr>
          <a:xfrm>
            <a:off x="2340324"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7 </a:t>
            </a:r>
            <a:r>
              <a:rPr lang="en-TW" sz="2400" dirty="0">
                <a:sym typeface="Wingdings" pitchFamily="2" charset="2"/>
              </a:rPr>
              <a:t> </a:t>
            </a:r>
            <a:r>
              <a:rPr lang="en-TW" sz="2400" b="1" dirty="0">
                <a:solidFill>
                  <a:srgbClr val="FF0000"/>
                </a:solidFill>
                <a:sym typeface="Wingdings" pitchFamily="2" charset="2"/>
              </a:rPr>
              <a:t>7</a:t>
            </a:r>
            <a:endParaRPr lang="en-TW" sz="2400" b="1" dirty="0">
              <a:solidFill>
                <a:srgbClr val="FF0000"/>
              </a:solidFill>
            </a:endParaRPr>
          </a:p>
        </p:txBody>
      </p:sp>
      <p:sp>
        <p:nvSpPr>
          <p:cNvPr id="51" name="Rounded Rectangle 50">
            <a:extLst>
              <a:ext uri="{FF2B5EF4-FFF2-40B4-BE49-F238E27FC236}">
                <a16:creationId xmlns:a16="http://schemas.microsoft.com/office/drawing/2014/main" id="{91AFCF8B-7631-C444-9BC7-2748F1380DC2}"/>
              </a:ext>
            </a:extLst>
          </p:cNvPr>
          <p:cNvSpPr/>
          <p:nvPr/>
        </p:nvSpPr>
        <p:spPr>
          <a:xfrm>
            <a:off x="3477692"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2 </a:t>
            </a:r>
            <a:r>
              <a:rPr lang="en-TW" sz="2400" dirty="0">
                <a:sym typeface="Wingdings" pitchFamily="2" charset="2"/>
              </a:rPr>
              <a:t> </a:t>
            </a:r>
            <a:r>
              <a:rPr lang="en-TW" sz="2400" b="1" dirty="0">
                <a:solidFill>
                  <a:srgbClr val="FF0000"/>
                </a:solidFill>
                <a:sym typeface="Wingdings" pitchFamily="2" charset="2"/>
              </a:rPr>
              <a:t>2</a:t>
            </a:r>
            <a:endParaRPr lang="en-TW" sz="2400" b="1" dirty="0">
              <a:solidFill>
                <a:srgbClr val="FF0000"/>
              </a:solidFill>
            </a:endParaRPr>
          </a:p>
        </p:txBody>
      </p:sp>
      <p:sp>
        <p:nvSpPr>
          <p:cNvPr id="52" name="Rounded Rectangle 51">
            <a:extLst>
              <a:ext uri="{FF2B5EF4-FFF2-40B4-BE49-F238E27FC236}">
                <a16:creationId xmlns:a16="http://schemas.microsoft.com/office/drawing/2014/main" id="{43F6BD77-0919-D045-AC1C-6F2AC12E4283}"/>
              </a:ext>
            </a:extLst>
          </p:cNvPr>
          <p:cNvSpPr/>
          <p:nvPr/>
        </p:nvSpPr>
        <p:spPr>
          <a:xfrm>
            <a:off x="4606488"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3" name="Rounded Rectangle 52">
            <a:extLst>
              <a:ext uri="{FF2B5EF4-FFF2-40B4-BE49-F238E27FC236}">
                <a16:creationId xmlns:a16="http://schemas.microsoft.com/office/drawing/2014/main" id="{368CB0DE-75D0-E24D-B76F-26B48642FE89}"/>
              </a:ext>
            </a:extLst>
          </p:cNvPr>
          <p:cNvSpPr/>
          <p:nvPr/>
        </p:nvSpPr>
        <p:spPr>
          <a:xfrm>
            <a:off x="5743856"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4" name="Rounded Rectangle 53">
            <a:extLst>
              <a:ext uri="{FF2B5EF4-FFF2-40B4-BE49-F238E27FC236}">
                <a16:creationId xmlns:a16="http://schemas.microsoft.com/office/drawing/2014/main" id="{58856FF9-F6F5-654D-A200-D27D90837FB1}"/>
              </a:ext>
            </a:extLst>
          </p:cNvPr>
          <p:cNvSpPr/>
          <p:nvPr/>
        </p:nvSpPr>
        <p:spPr>
          <a:xfrm>
            <a:off x="6895266"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5" name="Rounded Rectangle 54">
            <a:extLst>
              <a:ext uri="{FF2B5EF4-FFF2-40B4-BE49-F238E27FC236}">
                <a16:creationId xmlns:a16="http://schemas.microsoft.com/office/drawing/2014/main" id="{C2C08172-D496-2B42-A945-625B83AB13F7}"/>
              </a:ext>
            </a:extLst>
          </p:cNvPr>
          <p:cNvSpPr/>
          <p:nvPr/>
        </p:nvSpPr>
        <p:spPr>
          <a:xfrm>
            <a:off x="8032634"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cxnSp>
        <p:nvCxnSpPr>
          <p:cNvPr id="57" name="Straight Connector 56">
            <a:extLst>
              <a:ext uri="{FF2B5EF4-FFF2-40B4-BE49-F238E27FC236}">
                <a16:creationId xmlns:a16="http://schemas.microsoft.com/office/drawing/2014/main" id="{ECF2CD92-0750-AA4D-880E-D6C795FA2299}"/>
              </a:ext>
            </a:extLst>
          </p:cNvPr>
          <p:cNvCxnSpPr>
            <a:stCxn id="43" idx="0"/>
            <a:endCxn id="39" idx="0"/>
          </p:cNvCxnSpPr>
          <p:nvPr/>
        </p:nvCxnSpPr>
        <p:spPr>
          <a:xfrm flipV="1">
            <a:off x="572060" y="4239900"/>
            <a:ext cx="536886"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ED30BA-6138-6F44-AEFD-639E6782FDEA}"/>
              </a:ext>
            </a:extLst>
          </p:cNvPr>
          <p:cNvCxnSpPr>
            <a:cxnSpLocks/>
            <a:stCxn id="49" idx="0"/>
            <a:endCxn id="39" idx="0"/>
          </p:cNvCxnSpPr>
          <p:nvPr/>
        </p:nvCxnSpPr>
        <p:spPr>
          <a:xfrm flipH="1" flipV="1">
            <a:off x="1108946" y="4239900"/>
            <a:ext cx="600482"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9DB7CE09-1820-3A4B-A2CC-CD21B7C70CB8}"/>
              </a:ext>
            </a:extLst>
          </p:cNvPr>
          <p:cNvSpPr/>
          <p:nvPr/>
        </p:nvSpPr>
        <p:spPr>
          <a:xfrm>
            <a:off x="138253" y="4239900"/>
            <a:ext cx="1941386"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 2 </a:t>
            </a:r>
            <a:r>
              <a:rPr lang="en-TW" sz="2800" dirty="0">
                <a:sym typeface="Wingdings" pitchFamily="2" charset="2"/>
              </a:rPr>
              <a:t> </a:t>
            </a:r>
            <a:r>
              <a:rPr lang="en-TW" sz="2800" b="1" dirty="0">
                <a:solidFill>
                  <a:srgbClr val="FF0000"/>
                </a:solidFill>
                <a:sym typeface="Wingdings" pitchFamily="2" charset="2"/>
              </a:rPr>
              <a:t>2 7</a:t>
            </a:r>
            <a:endParaRPr lang="en-TW" sz="2800" b="1" dirty="0">
              <a:solidFill>
                <a:srgbClr val="FF0000"/>
              </a:solidFill>
            </a:endParaRPr>
          </a:p>
        </p:txBody>
      </p:sp>
      <p:cxnSp>
        <p:nvCxnSpPr>
          <p:cNvPr id="61" name="Straight Connector 60">
            <a:extLst>
              <a:ext uri="{FF2B5EF4-FFF2-40B4-BE49-F238E27FC236}">
                <a16:creationId xmlns:a16="http://schemas.microsoft.com/office/drawing/2014/main" id="{43C79DA2-99DB-A145-AEEA-147331CC41BE}"/>
              </a:ext>
            </a:extLst>
          </p:cNvPr>
          <p:cNvCxnSpPr>
            <a:cxnSpLocks/>
            <a:stCxn id="50" idx="0"/>
            <a:endCxn id="40" idx="0"/>
          </p:cNvCxnSpPr>
          <p:nvPr/>
        </p:nvCxnSpPr>
        <p:spPr>
          <a:xfrm flipV="1">
            <a:off x="2860838" y="4239900"/>
            <a:ext cx="616359"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C4455B-46A5-E24A-B67E-8D89D0314F00}"/>
              </a:ext>
            </a:extLst>
          </p:cNvPr>
          <p:cNvCxnSpPr>
            <a:cxnSpLocks/>
            <a:stCxn id="51" idx="0"/>
            <a:endCxn id="40" idx="0"/>
          </p:cNvCxnSpPr>
          <p:nvPr/>
        </p:nvCxnSpPr>
        <p:spPr>
          <a:xfrm flipH="1" flipV="1">
            <a:off x="3477197" y="4239900"/>
            <a:ext cx="521009"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6F12FD3-BA8E-8244-BD87-92E447205F8B}"/>
              </a:ext>
            </a:extLst>
          </p:cNvPr>
          <p:cNvCxnSpPr>
            <a:cxnSpLocks/>
            <a:stCxn id="52" idx="0"/>
            <a:endCxn id="41" idx="0"/>
          </p:cNvCxnSpPr>
          <p:nvPr/>
        </p:nvCxnSpPr>
        <p:spPr>
          <a:xfrm flipV="1">
            <a:off x="5127002" y="4239900"/>
            <a:ext cx="590321"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6E07CEB-368C-6743-A279-5838C18BA253}"/>
              </a:ext>
            </a:extLst>
          </p:cNvPr>
          <p:cNvCxnSpPr>
            <a:cxnSpLocks/>
            <a:stCxn id="53" idx="0"/>
          </p:cNvCxnSpPr>
          <p:nvPr/>
        </p:nvCxnSpPr>
        <p:spPr>
          <a:xfrm flipH="1" flipV="1">
            <a:off x="5717324" y="4233279"/>
            <a:ext cx="547046"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6A96B1D9-35DF-BF43-8EEE-E40256B58CA6}"/>
              </a:ext>
            </a:extLst>
          </p:cNvPr>
          <p:cNvSpPr/>
          <p:nvPr/>
        </p:nvSpPr>
        <p:spPr>
          <a:xfrm>
            <a:off x="2506504" y="4239900"/>
            <a:ext cx="1941386"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9 | 4 </a:t>
            </a:r>
            <a:r>
              <a:rPr lang="en-TW" sz="2800" dirty="0">
                <a:sym typeface="Wingdings" pitchFamily="2" charset="2"/>
              </a:rPr>
              <a:t> </a:t>
            </a:r>
            <a:r>
              <a:rPr lang="en-TW" sz="2800" b="1" dirty="0">
                <a:solidFill>
                  <a:srgbClr val="FF0000"/>
                </a:solidFill>
                <a:sym typeface="Wingdings" pitchFamily="2" charset="2"/>
              </a:rPr>
              <a:t>4 9</a:t>
            </a:r>
            <a:endParaRPr lang="en-TW" sz="2800" b="1" dirty="0">
              <a:solidFill>
                <a:srgbClr val="FF0000"/>
              </a:solidFill>
            </a:endParaRPr>
          </a:p>
        </p:txBody>
      </p:sp>
      <p:sp>
        <p:nvSpPr>
          <p:cNvPr id="41" name="Rounded Rectangle 40">
            <a:extLst>
              <a:ext uri="{FF2B5EF4-FFF2-40B4-BE49-F238E27FC236}">
                <a16:creationId xmlns:a16="http://schemas.microsoft.com/office/drawing/2014/main" id="{711BF70D-4564-5149-84C0-6F3F744A6191}"/>
              </a:ext>
            </a:extLst>
          </p:cNvPr>
          <p:cNvSpPr/>
          <p:nvPr/>
        </p:nvSpPr>
        <p:spPr>
          <a:xfrm>
            <a:off x="4746630" y="423990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cxnSp>
        <p:nvCxnSpPr>
          <p:cNvPr id="73" name="Straight Connector 72">
            <a:extLst>
              <a:ext uri="{FF2B5EF4-FFF2-40B4-BE49-F238E27FC236}">
                <a16:creationId xmlns:a16="http://schemas.microsoft.com/office/drawing/2014/main" id="{5FA41089-8A3D-E141-8261-4EC124361013}"/>
              </a:ext>
            </a:extLst>
          </p:cNvPr>
          <p:cNvCxnSpPr>
            <a:cxnSpLocks/>
            <a:stCxn id="54" idx="0"/>
            <a:endCxn id="42" idx="0"/>
          </p:cNvCxnSpPr>
          <p:nvPr/>
        </p:nvCxnSpPr>
        <p:spPr>
          <a:xfrm flipV="1">
            <a:off x="7415780" y="4236120"/>
            <a:ext cx="548778" cy="15249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74B8BBB-A69B-964D-9F59-41747EBA1E57}"/>
              </a:ext>
            </a:extLst>
          </p:cNvPr>
          <p:cNvCxnSpPr>
            <a:cxnSpLocks/>
            <a:stCxn id="55" idx="0"/>
          </p:cNvCxnSpPr>
          <p:nvPr/>
        </p:nvCxnSpPr>
        <p:spPr>
          <a:xfrm flipH="1" flipV="1">
            <a:off x="7957450" y="4233279"/>
            <a:ext cx="595698"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2F5F58F9-3A19-CC4B-9492-7C5F6B9081D3}"/>
              </a:ext>
            </a:extLst>
          </p:cNvPr>
          <p:cNvSpPr/>
          <p:nvPr/>
        </p:nvSpPr>
        <p:spPr>
          <a:xfrm>
            <a:off x="6993865" y="423612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cxnSp>
        <p:nvCxnSpPr>
          <p:cNvPr id="79" name="Straight Connector 78">
            <a:extLst>
              <a:ext uri="{FF2B5EF4-FFF2-40B4-BE49-F238E27FC236}">
                <a16:creationId xmlns:a16="http://schemas.microsoft.com/office/drawing/2014/main" id="{8C28086B-56B9-194F-9F3D-C04E9C18FDCD}"/>
              </a:ext>
            </a:extLst>
          </p:cNvPr>
          <p:cNvCxnSpPr>
            <a:cxnSpLocks/>
            <a:stCxn id="39" idx="0"/>
            <a:endCxn id="37" idx="0"/>
          </p:cNvCxnSpPr>
          <p:nvPr/>
        </p:nvCxnSpPr>
        <p:spPr>
          <a:xfrm flipV="1">
            <a:off x="1108946" y="2729934"/>
            <a:ext cx="1120996" cy="15099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8704476-2FD7-6340-90B9-6F23D6E1E0E9}"/>
              </a:ext>
            </a:extLst>
          </p:cNvPr>
          <p:cNvCxnSpPr>
            <a:cxnSpLocks/>
            <a:stCxn id="40" idx="0"/>
            <a:endCxn id="37" idx="0"/>
          </p:cNvCxnSpPr>
          <p:nvPr/>
        </p:nvCxnSpPr>
        <p:spPr>
          <a:xfrm flipH="1" flipV="1">
            <a:off x="2229942" y="2729934"/>
            <a:ext cx="1247255" cy="15099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22EAEED-6CE4-2F4C-98B6-E3FA3083C211}"/>
              </a:ext>
            </a:extLst>
          </p:cNvPr>
          <p:cNvCxnSpPr>
            <a:cxnSpLocks/>
            <a:stCxn id="41" idx="0"/>
            <a:endCxn id="38" idx="0"/>
          </p:cNvCxnSpPr>
          <p:nvPr/>
        </p:nvCxnSpPr>
        <p:spPr>
          <a:xfrm flipV="1">
            <a:off x="5717323" y="2708344"/>
            <a:ext cx="1177943" cy="15315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3DA6B18-B17D-4341-89DB-D5D4A223F8BD}"/>
              </a:ext>
            </a:extLst>
          </p:cNvPr>
          <p:cNvCxnSpPr>
            <a:cxnSpLocks/>
            <a:stCxn id="42" idx="0"/>
            <a:endCxn id="38" idx="0"/>
          </p:cNvCxnSpPr>
          <p:nvPr/>
        </p:nvCxnSpPr>
        <p:spPr>
          <a:xfrm flipH="1" flipV="1">
            <a:off x="6895266" y="2708344"/>
            <a:ext cx="1069292"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7519E86-5A8A-D340-8C84-7145C56AE485}"/>
              </a:ext>
            </a:extLst>
          </p:cNvPr>
          <p:cNvCxnSpPr>
            <a:cxnSpLocks/>
            <a:stCxn id="37" idx="0"/>
            <a:endCxn id="36" idx="0"/>
          </p:cNvCxnSpPr>
          <p:nvPr/>
        </p:nvCxnSpPr>
        <p:spPr>
          <a:xfrm flipV="1">
            <a:off x="2229942" y="1156142"/>
            <a:ext cx="1940858" cy="1573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4C66D55-9E09-EA48-8BFB-A44D861C1AAA}"/>
              </a:ext>
            </a:extLst>
          </p:cNvPr>
          <p:cNvCxnSpPr>
            <a:cxnSpLocks/>
            <a:stCxn id="38" idx="0"/>
            <a:endCxn id="36" idx="0"/>
          </p:cNvCxnSpPr>
          <p:nvPr/>
        </p:nvCxnSpPr>
        <p:spPr>
          <a:xfrm flipH="1" flipV="1">
            <a:off x="4170800" y="1156142"/>
            <a:ext cx="2724466" cy="15522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EC5DA888-F43A-AE4A-B9CA-EBF0A826C85B}"/>
              </a:ext>
            </a:extLst>
          </p:cNvPr>
          <p:cNvSpPr/>
          <p:nvPr/>
        </p:nvSpPr>
        <p:spPr>
          <a:xfrm>
            <a:off x="1629822" y="1156142"/>
            <a:ext cx="5081955"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2 9 4 | 3 8 6 1</a:t>
            </a:r>
            <a:endParaRPr lang="en-TW" sz="2800" b="1" dirty="0">
              <a:solidFill>
                <a:srgbClr val="FF0000"/>
              </a:solidFill>
            </a:endParaRPr>
          </a:p>
        </p:txBody>
      </p:sp>
      <p:sp>
        <p:nvSpPr>
          <p:cNvPr id="37" name="Rounded Rectangle 36">
            <a:extLst>
              <a:ext uri="{FF2B5EF4-FFF2-40B4-BE49-F238E27FC236}">
                <a16:creationId xmlns:a16="http://schemas.microsoft.com/office/drawing/2014/main" id="{7836DAA1-14C4-9641-A0CA-777853EC392E}"/>
              </a:ext>
            </a:extLst>
          </p:cNvPr>
          <p:cNvSpPr/>
          <p:nvPr/>
        </p:nvSpPr>
        <p:spPr>
          <a:xfrm>
            <a:off x="733937" y="2729934"/>
            <a:ext cx="2992010"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2 | 9 4</a:t>
            </a:r>
            <a:endParaRPr lang="en-TW" sz="2800" b="1" dirty="0">
              <a:solidFill>
                <a:srgbClr val="FF0000"/>
              </a:solidFill>
            </a:endParaRPr>
          </a:p>
        </p:txBody>
      </p:sp>
      <p:sp>
        <p:nvSpPr>
          <p:cNvPr id="38" name="Rounded Rectangle 37">
            <a:extLst>
              <a:ext uri="{FF2B5EF4-FFF2-40B4-BE49-F238E27FC236}">
                <a16:creationId xmlns:a16="http://schemas.microsoft.com/office/drawing/2014/main" id="{1055C62F-2297-9944-B991-16BEF2062990}"/>
              </a:ext>
            </a:extLst>
          </p:cNvPr>
          <p:cNvSpPr/>
          <p:nvPr/>
        </p:nvSpPr>
        <p:spPr>
          <a:xfrm>
            <a:off x="5399261" y="2708344"/>
            <a:ext cx="2992010"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sp>
        <p:nvSpPr>
          <p:cNvPr id="35" name="Up Arrow 34">
            <a:extLst>
              <a:ext uri="{FF2B5EF4-FFF2-40B4-BE49-F238E27FC236}">
                <a16:creationId xmlns:a16="http://schemas.microsoft.com/office/drawing/2014/main" id="{BFE976A3-9D31-0C4F-8BD6-F6980A4BA327}"/>
              </a:ext>
            </a:extLst>
          </p:cNvPr>
          <p:cNvSpPr/>
          <p:nvPr/>
        </p:nvSpPr>
        <p:spPr>
          <a:xfrm rot="1459105">
            <a:off x="2474559" y="5077271"/>
            <a:ext cx="397601" cy="5382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4" name="Up Arrow 43">
            <a:extLst>
              <a:ext uri="{FF2B5EF4-FFF2-40B4-BE49-F238E27FC236}">
                <a16:creationId xmlns:a16="http://schemas.microsoft.com/office/drawing/2014/main" id="{321D52B9-84D2-F74B-A7FE-788A3126FBF1}"/>
              </a:ext>
            </a:extLst>
          </p:cNvPr>
          <p:cNvSpPr/>
          <p:nvPr/>
        </p:nvSpPr>
        <p:spPr>
          <a:xfrm rot="20140895" flipH="1">
            <a:off x="3939479" y="5077270"/>
            <a:ext cx="397601" cy="5382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 name="Rectangle 2">
            <a:extLst>
              <a:ext uri="{FF2B5EF4-FFF2-40B4-BE49-F238E27FC236}">
                <a16:creationId xmlns:a16="http://schemas.microsoft.com/office/drawing/2014/main" id="{CCF6AAA6-0BA9-944B-A60D-9483754981E2}"/>
              </a:ext>
            </a:extLst>
          </p:cNvPr>
          <p:cNvSpPr/>
          <p:nvPr/>
        </p:nvSpPr>
        <p:spPr>
          <a:xfrm>
            <a:off x="6755278" y="647648"/>
            <a:ext cx="2362031" cy="1569660"/>
          </a:xfrm>
          <a:prstGeom prst="rect">
            <a:avLst/>
          </a:prstGeom>
        </p:spPr>
        <p:txBody>
          <a:bodyPr wrap="square">
            <a:spAutoFit/>
          </a:bodyPr>
          <a:lstStyle/>
          <a:p>
            <a:r>
              <a:rPr lang="en-US" sz="2400" b="1" dirty="0">
                <a:latin typeface="Helvetica" pitchFamily="2" charset="0"/>
              </a:rPr>
              <a:t>Recursive call, </a:t>
            </a:r>
          </a:p>
          <a:p>
            <a:r>
              <a:rPr lang="en-US" sz="2400" b="1" dirty="0">
                <a:latin typeface="Helvetica" pitchFamily="2" charset="0"/>
              </a:rPr>
              <a:t>…, </a:t>
            </a:r>
          </a:p>
          <a:p>
            <a:r>
              <a:rPr lang="en-US" sz="2400" b="1" dirty="0">
                <a:latin typeface="Helvetica" pitchFamily="2" charset="0"/>
              </a:rPr>
              <a:t>base case, </a:t>
            </a:r>
          </a:p>
          <a:p>
            <a:r>
              <a:rPr lang="en-US" sz="2400" b="1" dirty="0">
                <a:latin typeface="Helvetica" pitchFamily="2" charset="0"/>
              </a:rPr>
              <a:t>merge </a:t>
            </a:r>
            <a:endParaRPr lang="en-US" sz="2400" b="1" dirty="0">
              <a:effectLst/>
              <a:latin typeface="Helvetica" pitchFamily="2" charset="0"/>
            </a:endParaRPr>
          </a:p>
        </p:txBody>
      </p:sp>
    </p:spTree>
    <p:extLst>
      <p:ext uri="{BB962C8B-B14F-4D97-AF65-F5344CB8AC3E}">
        <p14:creationId xmlns:p14="http://schemas.microsoft.com/office/powerpoint/2010/main" val="2560237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406BE-C2BE-7441-8D6C-28ADC41E2185}"/>
              </a:ext>
            </a:extLst>
          </p:cNvPr>
          <p:cNvSpPr>
            <a:spLocks noGrp="1"/>
          </p:cNvSpPr>
          <p:nvPr>
            <p:ph type="title"/>
          </p:nvPr>
        </p:nvSpPr>
        <p:spPr/>
        <p:txBody>
          <a:bodyPr>
            <a:normAutofit/>
          </a:bodyPr>
          <a:lstStyle/>
          <a:p>
            <a:r>
              <a:rPr lang="en-US" b="1" dirty="0"/>
              <a:t>Execution Example</a:t>
            </a:r>
            <a:endParaRPr lang="en-TW" dirty="0"/>
          </a:p>
        </p:txBody>
      </p:sp>
      <p:sp>
        <p:nvSpPr>
          <p:cNvPr id="4" name="Slide Number Placeholder 3">
            <a:extLst>
              <a:ext uri="{FF2B5EF4-FFF2-40B4-BE49-F238E27FC236}">
                <a16:creationId xmlns:a16="http://schemas.microsoft.com/office/drawing/2014/main" id="{0A1FA977-CAEB-CA49-B3E6-9EA6FCB110A7}"/>
              </a:ext>
            </a:extLst>
          </p:cNvPr>
          <p:cNvSpPr>
            <a:spLocks noGrp="1"/>
          </p:cNvSpPr>
          <p:nvPr>
            <p:ph type="sldNum" sz="quarter" idx="12"/>
          </p:nvPr>
        </p:nvSpPr>
        <p:spPr/>
        <p:txBody>
          <a:bodyPr/>
          <a:lstStyle/>
          <a:p>
            <a:fld id="{14B373FC-FF3A-C64D-BE97-055D2267A4A7}" type="slidenum">
              <a:rPr lang="en-TW" smtClean="0"/>
              <a:t>63</a:t>
            </a:fld>
            <a:endParaRPr lang="en-TW"/>
          </a:p>
        </p:txBody>
      </p:sp>
      <p:sp>
        <p:nvSpPr>
          <p:cNvPr id="43" name="Rounded Rectangle 42">
            <a:extLst>
              <a:ext uri="{FF2B5EF4-FFF2-40B4-BE49-F238E27FC236}">
                <a16:creationId xmlns:a16="http://schemas.microsoft.com/office/drawing/2014/main" id="{28C70B08-B14A-9F4D-9330-E2703DE42209}"/>
              </a:ext>
            </a:extLst>
          </p:cNvPr>
          <p:cNvSpPr/>
          <p:nvPr/>
        </p:nvSpPr>
        <p:spPr>
          <a:xfrm>
            <a:off x="51546"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7 </a:t>
            </a:r>
            <a:r>
              <a:rPr lang="en-TW" sz="2400" dirty="0">
                <a:sym typeface="Wingdings" pitchFamily="2" charset="2"/>
              </a:rPr>
              <a:t> </a:t>
            </a:r>
            <a:r>
              <a:rPr lang="en-TW" sz="2400" b="1" dirty="0">
                <a:solidFill>
                  <a:srgbClr val="FF0000"/>
                </a:solidFill>
                <a:sym typeface="Wingdings" pitchFamily="2" charset="2"/>
              </a:rPr>
              <a:t>7</a:t>
            </a:r>
            <a:endParaRPr lang="en-TW" sz="2400" b="1" dirty="0">
              <a:solidFill>
                <a:srgbClr val="FF0000"/>
              </a:solidFill>
            </a:endParaRPr>
          </a:p>
        </p:txBody>
      </p:sp>
      <p:sp>
        <p:nvSpPr>
          <p:cNvPr id="49" name="Rounded Rectangle 48">
            <a:extLst>
              <a:ext uri="{FF2B5EF4-FFF2-40B4-BE49-F238E27FC236}">
                <a16:creationId xmlns:a16="http://schemas.microsoft.com/office/drawing/2014/main" id="{377CA175-3B19-9045-B3FE-E30FC27E9605}"/>
              </a:ext>
            </a:extLst>
          </p:cNvPr>
          <p:cNvSpPr/>
          <p:nvPr/>
        </p:nvSpPr>
        <p:spPr>
          <a:xfrm>
            <a:off x="1188914"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2 </a:t>
            </a:r>
            <a:r>
              <a:rPr lang="en-TW" sz="2400" dirty="0">
                <a:sym typeface="Wingdings" pitchFamily="2" charset="2"/>
              </a:rPr>
              <a:t> </a:t>
            </a:r>
            <a:r>
              <a:rPr lang="en-TW" sz="2400" b="1" dirty="0">
                <a:solidFill>
                  <a:srgbClr val="FF0000"/>
                </a:solidFill>
                <a:sym typeface="Wingdings" pitchFamily="2" charset="2"/>
              </a:rPr>
              <a:t>2</a:t>
            </a:r>
            <a:endParaRPr lang="en-TW" sz="2400" b="1" dirty="0">
              <a:solidFill>
                <a:srgbClr val="FF0000"/>
              </a:solidFill>
            </a:endParaRPr>
          </a:p>
        </p:txBody>
      </p:sp>
      <p:sp>
        <p:nvSpPr>
          <p:cNvPr id="50" name="Rounded Rectangle 49">
            <a:extLst>
              <a:ext uri="{FF2B5EF4-FFF2-40B4-BE49-F238E27FC236}">
                <a16:creationId xmlns:a16="http://schemas.microsoft.com/office/drawing/2014/main" id="{186C2A24-6F2B-114D-8B07-C13DDF03E824}"/>
              </a:ext>
            </a:extLst>
          </p:cNvPr>
          <p:cNvSpPr/>
          <p:nvPr/>
        </p:nvSpPr>
        <p:spPr>
          <a:xfrm>
            <a:off x="2340324"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7 </a:t>
            </a:r>
            <a:r>
              <a:rPr lang="en-TW" sz="2400" dirty="0">
                <a:sym typeface="Wingdings" pitchFamily="2" charset="2"/>
              </a:rPr>
              <a:t> </a:t>
            </a:r>
            <a:r>
              <a:rPr lang="en-TW" sz="2400" b="1" dirty="0">
                <a:solidFill>
                  <a:srgbClr val="FF0000"/>
                </a:solidFill>
                <a:sym typeface="Wingdings" pitchFamily="2" charset="2"/>
              </a:rPr>
              <a:t>7</a:t>
            </a:r>
            <a:endParaRPr lang="en-TW" sz="2400" b="1" dirty="0">
              <a:solidFill>
                <a:srgbClr val="FF0000"/>
              </a:solidFill>
            </a:endParaRPr>
          </a:p>
        </p:txBody>
      </p:sp>
      <p:sp>
        <p:nvSpPr>
          <p:cNvPr id="51" name="Rounded Rectangle 50">
            <a:extLst>
              <a:ext uri="{FF2B5EF4-FFF2-40B4-BE49-F238E27FC236}">
                <a16:creationId xmlns:a16="http://schemas.microsoft.com/office/drawing/2014/main" id="{91AFCF8B-7631-C444-9BC7-2748F1380DC2}"/>
              </a:ext>
            </a:extLst>
          </p:cNvPr>
          <p:cNvSpPr/>
          <p:nvPr/>
        </p:nvSpPr>
        <p:spPr>
          <a:xfrm>
            <a:off x="3477692"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2 </a:t>
            </a:r>
            <a:r>
              <a:rPr lang="en-TW" sz="2400" dirty="0">
                <a:sym typeface="Wingdings" pitchFamily="2" charset="2"/>
              </a:rPr>
              <a:t> </a:t>
            </a:r>
            <a:r>
              <a:rPr lang="en-TW" sz="2400" b="1" dirty="0">
                <a:solidFill>
                  <a:srgbClr val="FF0000"/>
                </a:solidFill>
                <a:sym typeface="Wingdings" pitchFamily="2" charset="2"/>
              </a:rPr>
              <a:t>2</a:t>
            </a:r>
            <a:endParaRPr lang="en-TW" sz="2400" b="1" dirty="0">
              <a:solidFill>
                <a:srgbClr val="FF0000"/>
              </a:solidFill>
            </a:endParaRPr>
          </a:p>
        </p:txBody>
      </p:sp>
      <p:sp>
        <p:nvSpPr>
          <p:cNvPr id="52" name="Rounded Rectangle 51">
            <a:extLst>
              <a:ext uri="{FF2B5EF4-FFF2-40B4-BE49-F238E27FC236}">
                <a16:creationId xmlns:a16="http://schemas.microsoft.com/office/drawing/2014/main" id="{43F6BD77-0919-D045-AC1C-6F2AC12E4283}"/>
              </a:ext>
            </a:extLst>
          </p:cNvPr>
          <p:cNvSpPr/>
          <p:nvPr/>
        </p:nvSpPr>
        <p:spPr>
          <a:xfrm>
            <a:off x="4606488"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3" name="Rounded Rectangle 52">
            <a:extLst>
              <a:ext uri="{FF2B5EF4-FFF2-40B4-BE49-F238E27FC236}">
                <a16:creationId xmlns:a16="http://schemas.microsoft.com/office/drawing/2014/main" id="{368CB0DE-75D0-E24D-B76F-26B48642FE89}"/>
              </a:ext>
            </a:extLst>
          </p:cNvPr>
          <p:cNvSpPr/>
          <p:nvPr/>
        </p:nvSpPr>
        <p:spPr>
          <a:xfrm>
            <a:off x="5743856"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4" name="Rounded Rectangle 53">
            <a:extLst>
              <a:ext uri="{FF2B5EF4-FFF2-40B4-BE49-F238E27FC236}">
                <a16:creationId xmlns:a16="http://schemas.microsoft.com/office/drawing/2014/main" id="{58856FF9-F6F5-654D-A200-D27D90837FB1}"/>
              </a:ext>
            </a:extLst>
          </p:cNvPr>
          <p:cNvSpPr/>
          <p:nvPr/>
        </p:nvSpPr>
        <p:spPr>
          <a:xfrm>
            <a:off x="6895266"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sp>
        <p:nvSpPr>
          <p:cNvPr id="55" name="Rounded Rectangle 54">
            <a:extLst>
              <a:ext uri="{FF2B5EF4-FFF2-40B4-BE49-F238E27FC236}">
                <a16:creationId xmlns:a16="http://schemas.microsoft.com/office/drawing/2014/main" id="{C2C08172-D496-2B42-A945-625B83AB13F7}"/>
              </a:ext>
            </a:extLst>
          </p:cNvPr>
          <p:cNvSpPr/>
          <p:nvPr/>
        </p:nvSpPr>
        <p:spPr>
          <a:xfrm>
            <a:off x="8032634" y="5761055"/>
            <a:ext cx="1041028" cy="602759"/>
          </a:xfrm>
          <a:prstGeom prst="roundRect">
            <a:avLst/>
          </a:prstGeom>
          <a:ln w="28575">
            <a:solidFill>
              <a:schemeClr val="tx1"/>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endParaRPr lang="en-TW" sz="2400" b="1" dirty="0">
              <a:solidFill>
                <a:srgbClr val="FF0000"/>
              </a:solidFill>
            </a:endParaRPr>
          </a:p>
        </p:txBody>
      </p:sp>
      <p:cxnSp>
        <p:nvCxnSpPr>
          <p:cNvPr id="57" name="Straight Connector 56">
            <a:extLst>
              <a:ext uri="{FF2B5EF4-FFF2-40B4-BE49-F238E27FC236}">
                <a16:creationId xmlns:a16="http://schemas.microsoft.com/office/drawing/2014/main" id="{ECF2CD92-0750-AA4D-880E-D6C795FA2299}"/>
              </a:ext>
            </a:extLst>
          </p:cNvPr>
          <p:cNvCxnSpPr>
            <a:stCxn id="43" idx="0"/>
            <a:endCxn id="39" idx="0"/>
          </p:cNvCxnSpPr>
          <p:nvPr/>
        </p:nvCxnSpPr>
        <p:spPr>
          <a:xfrm flipV="1">
            <a:off x="572060" y="4239900"/>
            <a:ext cx="536886"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ED30BA-6138-6F44-AEFD-639E6782FDEA}"/>
              </a:ext>
            </a:extLst>
          </p:cNvPr>
          <p:cNvCxnSpPr>
            <a:cxnSpLocks/>
            <a:stCxn id="49" idx="0"/>
            <a:endCxn id="39" idx="0"/>
          </p:cNvCxnSpPr>
          <p:nvPr/>
        </p:nvCxnSpPr>
        <p:spPr>
          <a:xfrm flipH="1" flipV="1">
            <a:off x="1108946" y="4239900"/>
            <a:ext cx="600482"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9DB7CE09-1820-3A4B-A2CC-CD21B7C70CB8}"/>
              </a:ext>
            </a:extLst>
          </p:cNvPr>
          <p:cNvSpPr/>
          <p:nvPr/>
        </p:nvSpPr>
        <p:spPr>
          <a:xfrm>
            <a:off x="138253" y="4239900"/>
            <a:ext cx="1941386"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 2 </a:t>
            </a:r>
            <a:r>
              <a:rPr lang="en-TW" sz="2800" dirty="0">
                <a:sym typeface="Wingdings" pitchFamily="2" charset="2"/>
              </a:rPr>
              <a:t> </a:t>
            </a:r>
            <a:r>
              <a:rPr lang="en-TW" sz="2800" b="1" dirty="0">
                <a:solidFill>
                  <a:srgbClr val="FF0000"/>
                </a:solidFill>
                <a:sym typeface="Wingdings" pitchFamily="2" charset="2"/>
              </a:rPr>
              <a:t>2 7</a:t>
            </a:r>
            <a:endParaRPr lang="en-TW" sz="2800" b="1" dirty="0">
              <a:solidFill>
                <a:srgbClr val="FF0000"/>
              </a:solidFill>
            </a:endParaRPr>
          </a:p>
        </p:txBody>
      </p:sp>
      <p:cxnSp>
        <p:nvCxnSpPr>
          <p:cNvPr id="61" name="Straight Connector 60">
            <a:extLst>
              <a:ext uri="{FF2B5EF4-FFF2-40B4-BE49-F238E27FC236}">
                <a16:creationId xmlns:a16="http://schemas.microsoft.com/office/drawing/2014/main" id="{43C79DA2-99DB-A145-AEEA-147331CC41BE}"/>
              </a:ext>
            </a:extLst>
          </p:cNvPr>
          <p:cNvCxnSpPr>
            <a:cxnSpLocks/>
            <a:stCxn id="50" idx="0"/>
            <a:endCxn id="40" idx="0"/>
          </p:cNvCxnSpPr>
          <p:nvPr/>
        </p:nvCxnSpPr>
        <p:spPr>
          <a:xfrm flipV="1">
            <a:off x="2860838" y="4239900"/>
            <a:ext cx="616359"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C4455B-46A5-E24A-B67E-8D89D0314F00}"/>
              </a:ext>
            </a:extLst>
          </p:cNvPr>
          <p:cNvCxnSpPr>
            <a:cxnSpLocks/>
            <a:stCxn id="51" idx="0"/>
            <a:endCxn id="40" idx="0"/>
          </p:cNvCxnSpPr>
          <p:nvPr/>
        </p:nvCxnSpPr>
        <p:spPr>
          <a:xfrm flipH="1" flipV="1">
            <a:off x="3477197" y="4239900"/>
            <a:ext cx="521009"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6F12FD3-BA8E-8244-BD87-92E447205F8B}"/>
              </a:ext>
            </a:extLst>
          </p:cNvPr>
          <p:cNvCxnSpPr>
            <a:cxnSpLocks/>
            <a:stCxn id="52" idx="0"/>
            <a:endCxn id="41" idx="0"/>
          </p:cNvCxnSpPr>
          <p:nvPr/>
        </p:nvCxnSpPr>
        <p:spPr>
          <a:xfrm flipV="1">
            <a:off x="5127002" y="4239900"/>
            <a:ext cx="590321"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6E07CEB-368C-6743-A279-5838C18BA253}"/>
              </a:ext>
            </a:extLst>
          </p:cNvPr>
          <p:cNvCxnSpPr>
            <a:cxnSpLocks/>
            <a:stCxn id="53" idx="0"/>
          </p:cNvCxnSpPr>
          <p:nvPr/>
        </p:nvCxnSpPr>
        <p:spPr>
          <a:xfrm flipH="1" flipV="1">
            <a:off x="5717324" y="4233279"/>
            <a:ext cx="547046"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6A96B1D9-35DF-BF43-8EEE-E40256B58CA6}"/>
              </a:ext>
            </a:extLst>
          </p:cNvPr>
          <p:cNvSpPr/>
          <p:nvPr/>
        </p:nvSpPr>
        <p:spPr>
          <a:xfrm>
            <a:off x="2506504" y="4239900"/>
            <a:ext cx="1941386"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9 | 4 </a:t>
            </a:r>
            <a:r>
              <a:rPr lang="en-TW" sz="2800" dirty="0">
                <a:sym typeface="Wingdings" pitchFamily="2" charset="2"/>
              </a:rPr>
              <a:t> </a:t>
            </a:r>
            <a:r>
              <a:rPr lang="en-TW" sz="2800" b="1" dirty="0">
                <a:solidFill>
                  <a:srgbClr val="FF0000"/>
                </a:solidFill>
                <a:sym typeface="Wingdings" pitchFamily="2" charset="2"/>
              </a:rPr>
              <a:t>4 9</a:t>
            </a:r>
            <a:endParaRPr lang="en-TW" sz="2800" b="1" dirty="0">
              <a:solidFill>
                <a:srgbClr val="FF0000"/>
              </a:solidFill>
            </a:endParaRPr>
          </a:p>
        </p:txBody>
      </p:sp>
      <p:sp>
        <p:nvSpPr>
          <p:cNvPr id="41" name="Rounded Rectangle 40">
            <a:extLst>
              <a:ext uri="{FF2B5EF4-FFF2-40B4-BE49-F238E27FC236}">
                <a16:creationId xmlns:a16="http://schemas.microsoft.com/office/drawing/2014/main" id="{711BF70D-4564-5149-84C0-6F3F744A6191}"/>
              </a:ext>
            </a:extLst>
          </p:cNvPr>
          <p:cNvSpPr/>
          <p:nvPr/>
        </p:nvSpPr>
        <p:spPr>
          <a:xfrm>
            <a:off x="4746630" y="423990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cxnSp>
        <p:nvCxnSpPr>
          <p:cNvPr id="73" name="Straight Connector 72">
            <a:extLst>
              <a:ext uri="{FF2B5EF4-FFF2-40B4-BE49-F238E27FC236}">
                <a16:creationId xmlns:a16="http://schemas.microsoft.com/office/drawing/2014/main" id="{5FA41089-8A3D-E141-8261-4EC124361013}"/>
              </a:ext>
            </a:extLst>
          </p:cNvPr>
          <p:cNvCxnSpPr>
            <a:cxnSpLocks/>
            <a:stCxn id="54" idx="0"/>
            <a:endCxn id="42" idx="0"/>
          </p:cNvCxnSpPr>
          <p:nvPr/>
        </p:nvCxnSpPr>
        <p:spPr>
          <a:xfrm flipV="1">
            <a:off x="7415780" y="4236120"/>
            <a:ext cx="548778" cy="15249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74B8BBB-A69B-964D-9F59-41747EBA1E57}"/>
              </a:ext>
            </a:extLst>
          </p:cNvPr>
          <p:cNvCxnSpPr>
            <a:cxnSpLocks/>
            <a:stCxn id="55" idx="0"/>
          </p:cNvCxnSpPr>
          <p:nvPr/>
        </p:nvCxnSpPr>
        <p:spPr>
          <a:xfrm flipH="1" flipV="1">
            <a:off x="7957450" y="4233279"/>
            <a:ext cx="595698"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2F5F58F9-3A19-CC4B-9492-7C5F6B9081D3}"/>
              </a:ext>
            </a:extLst>
          </p:cNvPr>
          <p:cNvSpPr/>
          <p:nvPr/>
        </p:nvSpPr>
        <p:spPr>
          <a:xfrm>
            <a:off x="6993865" y="4236120"/>
            <a:ext cx="1941386"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cxnSp>
        <p:nvCxnSpPr>
          <p:cNvPr id="79" name="Straight Connector 78">
            <a:extLst>
              <a:ext uri="{FF2B5EF4-FFF2-40B4-BE49-F238E27FC236}">
                <a16:creationId xmlns:a16="http://schemas.microsoft.com/office/drawing/2014/main" id="{8C28086B-56B9-194F-9F3D-C04E9C18FDCD}"/>
              </a:ext>
            </a:extLst>
          </p:cNvPr>
          <p:cNvCxnSpPr>
            <a:cxnSpLocks/>
            <a:stCxn id="39" idx="0"/>
            <a:endCxn id="37" idx="0"/>
          </p:cNvCxnSpPr>
          <p:nvPr/>
        </p:nvCxnSpPr>
        <p:spPr>
          <a:xfrm flipV="1">
            <a:off x="1108946" y="2729934"/>
            <a:ext cx="1120996" cy="15099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8704476-2FD7-6340-90B9-6F23D6E1E0E9}"/>
              </a:ext>
            </a:extLst>
          </p:cNvPr>
          <p:cNvCxnSpPr>
            <a:cxnSpLocks/>
            <a:stCxn id="40" idx="0"/>
            <a:endCxn id="37" idx="0"/>
          </p:cNvCxnSpPr>
          <p:nvPr/>
        </p:nvCxnSpPr>
        <p:spPr>
          <a:xfrm flipH="1" flipV="1">
            <a:off x="2229942" y="2729934"/>
            <a:ext cx="1247255" cy="15099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22EAEED-6CE4-2F4C-98B6-E3FA3083C211}"/>
              </a:ext>
            </a:extLst>
          </p:cNvPr>
          <p:cNvCxnSpPr>
            <a:cxnSpLocks/>
            <a:stCxn id="41" idx="0"/>
            <a:endCxn id="38" idx="0"/>
          </p:cNvCxnSpPr>
          <p:nvPr/>
        </p:nvCxnSpPr>
        <p:spPr>
          <a:xfrm flipV="1">
            <a:off x="5717323" y="2708344"/>
            <a:ext cx="1177943" cy="15315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3DA6B18-B17D-4341-89DB-D5D4A223F8BD}"/>
              </a:ext>
            </a:extLst>
          </p:cNvPr>
          <p:cNvCxnSpPr>
            <a:cxnSpLocks/>
            <a:stCxn id="42" idx="0"/>
            <a:endCxn id="38" idx="0"/>
          </p:cNvCxnSpPr>
          <p:nvPr/>
        </p:nvCxnSpPr>
        <p:spPr>
          <a:xfrm flipH="1" flipV="1">
            <a:off x="6895266" y="2708344"/>
            <a:ext cx="1069292"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7519E86-5A8A-D340-8C84-7145C56AE485}"/>
              </a:ext>
            </a:extLst>
          </p:cNvPr>
          <p:cNvCxnSpPr>
            <a:cxnSpLocks/>
            <a:stCxn id="37" idx="0"/>
            <a:endCxn id="36" idx="0"/>
          </p:cNvCxnSpPr>
          <p:nvPr/>
        </p:nvCxnSpPr>
        <p:spPr>
          <a:xfrm flipV="1">
            <a:off x="2229942" y="1156142"/>
            <a:ext cx="1940858" cy="1573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4C66D55-9E09-EA48-8BFB-A44D861C1AAA}"/>
              </a:ext>
            </a:extLst>
          </p:cNvPr>
          <p:cNvCxnSpPr>
            <a:cxnSpLocks/>
            <a:stCxn id="38" idx="0"/>
            <a:endCxn id="36" idx="0"/>
          </p:cNvCxnSpPr>
          <p:nvPr/>
        </p:nvCxnSpPr>
        <p:spPr>
          <a:xfrm flipH="1" flipV="1">
            <a:off x="4170800" y="1156142"/>
            <a:ext cx="2724466" cy="15522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EC5DA888-F43A-AE4A-B9CA-EBF0A826C85B}"/>
              </a:ext>
            </a:extLst>
          </p:cNvPr>
          <p:cNvSpPr/>
          <p:nvPr/>
        </p:nvSpPr>
        <p:spPr>
          <a:xfrm>
            <a:off x="1629822" y="1156142"/>
            <a:ext cx="5081955"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2 9 4 | 3 8 6 1</a:t>
            </a:r>
            <a:endParaRPr lang="en-TW" sz="2800" b="1" dirty="0">
              <a:solidFill>
                <a:srgbClr val="FF0000"/>
              </a:solidFill>
            </a:endParaRPr>
          </a:p>
        </p:txBody>
      </p:sp>
      <p:sp>
        <p:nvSpPr>
          <p:cNvPr id="37" name="Rounded Rectangle 36">
            <a:extLst>
              <a:ext uri="{FF2B5EF4-FFF2-40B4-BE49-F238E27FC236}">
                <a16:creationId xmlns:a16="http://schemas.microsoft.com/office/drawing/2014/main" id="{7836DAA1-14C4-9641-A0CA-777853EC392E}"/>
              </a:ext>
            </a:extLst>
          </p:cNvPr>
          <p:cNvSpPr/>
          <p:nvPr/>
        </p:nvSpPr>
        <p:spPr>
          <a:xfrm>
            <a:off x="733937" y="2729934"/>
            <a:ext cx="2992010"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2 | 9 4 </a:t>
            </a:r>
            <a:r>
              <a:rPr lang="en-TW" sz="2800" dirty="0">
                <a:sym typeface="Wingdings" pitchFamily="2" charset="2"/>
              </a:rPr>
              <a:t> </a:t>
            </a:r>
            <a:r>
              <a:rPr lang="en-TW" sz="2800" b="1" dirty="0">
                <a:solidFill>
                  <a:srgbClr val="FF0000"/>
                </a:solidFill>
                <a:sym typeface="Wingdings" pitchFamily="2" charset="2"/>
              </a:rPr>
              <a:t>2 4 7 9</a:t>
            </a:r>
            <a:endParaRPr lang="en-TW" sz="2800" b="1" dirty="0">
              <a:solidFill>
                <a:srgbClr val="FF0000"/>
              </a:solidFill>
            </a:endParaRPr>
          </a:p>
        </p:txBody>
      </p:sp>
      <p:sp>
        <p:nvSpPr>
          <p:cNvPr id="38" name="Rounded Rectangle 37">
            <a:extLst>
              <a:ext uri="{FF2B5EF4-FFF2-40B4-BE49-F238E27FC236}">
                <a16:creationId xmlns:a16="http://schemas.microsoft.com/office/drawing/2014/main" id="{1055C62F-2297-9944-B991-16BEF2062990}"/>
              </a:ext>
            </a:extLst>
          </p:cNvPr>
          <p:cNvSpPr/>
          <p:nvPr/>
        </p:nvSpPr>
        <p:spPr>
          <a:xfrm>
            <a:off x="5399261" y="2708344"/>
            <a:ext cx="2992010" cy="762000"/>
          </a:xfrm>
          <a:prstGeom prst="roundRect">
            <a:avLst/>
          </a:prstGeom>
          <a:ln w="19050">
            <a:solidFill>
              <a:schemeClr val="tx1"/>
            </a:solidFill>
            <a:prstDash val="dash"/>
          </a:ln>
        </p:spPr>
        <p:style>
          <a:lnRef idx="1">
            <a:schemeClr val="accent4"/>
          </a:lnRef>
          <a:fillRef idx="2">
            <a:schemeClr val="accent4"/>
          </a:fillRef>
          <a:effectRef idx="1">
            <a:schemeClr val="accent4"/>
          </a:effectRef>
          <a:fontRef idx="minor">
            <a:schemeClr val="dk1"/>
          </a:fontRef>
        </p:style>
        <p:txBody>
          <a:bodyPr rtlCol="0" anchor="ctr"/>
          <a:lstStyle/>
          <a:p>
            <a:endParaRPr lang="en-TW" sz="2800" b="1" dirty="0">
              <a:solidFill>
                <a:srgbClr val="FF0000"/>
              </a:solidFill>
            </a:endParaRPr>
          </a:p>
        </p:txBody>
      </p:sp>
      <p:sp>
        <p:nvSpPr>
          <p:cNvPr id="103" name="Up Arrow 102">
            <a:extLst>
              <a:ext uri="{FF2B5EF4-FFF2-40B4-BE49-F238E27FC236}">
                <a16:creationId xmlns:a16="http://schemas.microsoft.com/office/drawing/2014/main" id="{DEF89466-3531-E245-BDB2-E6D09135B497}"/>
              </a:ext>
            </a:extLst>
          </p:cNvPr>
          <p:cNvSpPr/>
          <p:nvPr/>
        </p:nvSpPr>
        <p:spPr>
          <a:xfrm rot="3067381">
            <a:off x="643923" y="3496246"/>
            <a:ext cx="575713" cy="7168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4" name="Up Arrow 103">
            <a:extLst>
              <a:ext uri="{FF2B5EF4-FFF2-40B4-BE49-F238E27FC236}">
                <a16:creationId xmlns:a16="http://schemas.microsoft.com/office/drawing/2014/main" id="{DB8456FB-93FC-624D-8CD5-04CD2371563C}"/>
              </a:ext>
            </a:extLst>
          </p:cNvPr>
          <p:cNvSpPr/>
          <p:nvPr/>
        </p:nvSpPr>
        <p:spPr>
          <a:xfrm rot="18532619" flipH="1">
            <a:off x="3305342" y="3503497"/>
            <a:ext cx="575713" cy="7168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8" name="Rectangle 47">
            <a:extLst>
              <a:ext uri="{FF2B5EF4-FFF2-40B4-BE49-F238E27FC236}">
                <a16:creationId xmlns:a16="http://schemas.microsoft.com/office/drawing/2014/main" id="{C423A7B5-8B47-7044-82F4-10997A000DB2}"/>
              </a:ext>
            </a:extLst>
          </p:cNvPr>
          <p:cNvSpPr/>
          <p:nvPr/>
        </p:nvSpPr>
        <p:spPr>
          <a:xfrm>
            <a:off x="145322" y="1184527"/>
            <a:ext cx="1341500" cy="523220"/>
          </a:xfrm>
          <a:prstGeom prst="rect">
            <a:avLst/>
          </a:prstGeom>
        </p:spPr>
        <p:txBody>
          <a:bodyPr wrap="square">
            <a:spAutoFit/>
          </a:bodyPr>
          <a:lstStyle/>
          <a:p>
            <a:r>
              <a:rPr lang="en-US" sz="2800" b="1" dirty="0">
                <a:latin typeface="Helvetica" pitchFamily="2" charset="0"/>
              </a:rPr>
              <a:t>Merge </a:t>
            </a:r>
            <a:endParaRPr lang="en-US" sz="2800" b="1" dirty="0">
              <a:effectLst/>
              <a:latin typeface="Helvetica" pitchFamily="2" charset="0"/>
            </a:endParaRPr>
          </a:p>
        </p:txBody>
      </p:sp>
    </p:spTree>
    <p:extLst>
      <p:ext uri="{BB962C8B-B14F-4D97-AF65-F5344CB8AC3E}">
        <p14:creationId xmlns:p14="http://schemas.microsoft.com/office/powerpoint/2010/main" val="3588757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406BE-C2BE-7441-8D6C-28ADC41E2185}"/>
              </a:ext>
            </a:extLst>
          </p:cNvPr>
          <p:cNvSpPr>
            <a:spLocks noGrp="1"/>
          </p:cNvSpPr>
          <p:nvPr>
            <p:ph type="title"/>
          </p:nvPr>
        </p:nvSpPr>
        <p:spPr/>
        <p:txBody>
          <a:bodyPr>
            <a:normAutofit/>
          </a:bodyPr>
          <a:lstStyle/>
          <a:p>
            <a:r>
              <a:rPr lang="en-US" b="1" dirty="0"/>
              <a:t>Execution Example</a:t>
            </a:r>
            <a:endParaRPr lang="en-TW" dirty="0"/>
          </a:p>
        </p:txBody>
      </p:sp>
      <p:sp>
        <p:nvSpPr>
          <p:cNvPr id="4" name="Slide Number Placeholder 3">
            <a:extLst>
              <a:ext uri="{FF2B5EF4-FFF2-40B4-BE49-F238E27FC236}">
                <a16:creationId xmlns:a16="http://schemas.microsoft.com/office/drawing/2014/main" id="{0A1FA977-CAEB-CA49-B3E6-9EA6FCB110A7}"/>
              </a:ext>
            </a:extLst>
          </p:cNvPr>
          <p:cNvSpPr>
            <a:spLocks noGrp="1"/>
          </p:cNvSpPr>
          <p:nvPr>
            <p:ph type="sldNum" sz="quarter" idx="12"/>
          </p:nvPr>
        </p:nvSpPr>
        <p:spPr/>
        <p:txBody>
          <a:bodyPr/>
          <a:lstStyle/>
          <a:p>
            <a:fld id="{14B373FC-FF3A-C64D-BE97-055D2267A4A7}" type="slidenum">
              <a:rPr lang="en-TW" smtClean="0"/>
              <a:t>64</a:t>
            </a:fld>
            <a:endParaRPr lang="en-TW"/>
          </a:p>
        </p:txBody>
      </p:sp>
      <p:sp>
        <p:nvSpPr>
          <p:cNvPr id="43" name="Rounded Rectangle 42">
            <a:extLst>
              <a:ext uri="{FF2B5EF4-FFF2-40B4-BE49-F238E27FC236}">
                <a16:creationId xmlns:a16="http://schemas.microsoft.com/office/drawing/2014/main" id="{28C70B08-B14A-9F4D-9330-E2703DE42209}"/>
              </a:ext>
            </a:extLst>
          </p:cNvPr>
          <p:cNvSpPr/>
          <p:nvPr/>
        </p:nvSpPr>
        <p:spPr>
          <a:xfrm>
            <a:off x="51546"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7 </a:t>
            </a:r>
            <a:r>
              <a:rPr lang="en-TW" sz="2400" dirty="0">
                <a:sym typeface="Wingdings" pitchFamily="2" charset="2"/>
              </a:rPr>
              <a:t> </a:t>
            </a:r>
            <a:r>
              <a:rPr lang="en-TW" sz="2400" b="1" dirty="0">
                <a:solidFill>
                  <a:srgbClr val="FF0000"/>
                </a:solidFill>
                <a:sym typeface="Wingdings" pitchFamily="2" charset="2"/>
              </a:rPr>
              <a:t>7</a:t>
            </a:r>
            <a:endParaRPr lang="en-TW" sz="2400" b="1" dirty="0">
              <a:solidFill>
                <a:srgbClr val="FF0000"/>
              </a:solidFill>
            </a:endParaRPr>
          </a:p>
        </p:txBody>
      </p:sp>
      <p:sp>
        <p:nvSpPr>
          <p:cNvPr id="49" name="Rounded Rectangle 48">
            <a:extLst>
              <a:ext uri="{FF2B5EF4-FFF2-40B4-BE49-F238E27FC236}">
                <a16:creationId xmlns:a16="http://schemas.microsoft.com/office/drawing/2014/main" id="{377CA175-3B19-9045-B3FE-E30FC27E9605}"/>
              </a:ext>
            </a:extLst>
          </p:cNvPr>
          <p:cNvSpPr/>
          <p:nvPr/>
        </p:nvSpPr>
        <p:spPr>
          <a:xfrm>
            <a:off x="1188914"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2 </a:t>
            </a:r>
            <a:r>
              <a:rPr lang="en-TW" sz="2400" dirty="0">
                <a:sym typeface="Wingdings" pitchFamily="2" charset="2"/>
              </a:rPr>
              <a:t> </a:t>
            </a:r>
            <a:r>
              <a:rPr lang="en-TW" sz="2400" b="1" dirty="0">
                <a:solidFill>
                  <a:srgbClr val="FF0000"/>
                </a:solidFill>
                <a:sym typeface="Wingdings" pitchFamily="2" charset="2"/>
              </a:rPr>
              <a:t>2</a:t>
            </a:r>
            <a:endParaRPr lang="en-TW" sz="2400" b="1" dirty="0">
              <a:solidFill>
                <a:srgbClr val="FF0000"/>
              </a:solidFill>
            </a:endParaRPr>
          </a:p>
        </p:txBody>
      </p:sp>
      <p:sp>
        <p:nvSpPr>
          <p:cNvPr id="50" name="Rounded Rectangle 49">
            <a:extLst>
              <a:ext uri="{FF2B5EF4-FFF2-40B4-BE49-F238E27FC236}">
                <a16:creationId xmlns:a16="http://schemas.microsoft.com/office/drawing/2014/main" id="{186C2A24-6F2B-114D-8B07-C13DDF03E824}"/>
              </a:ext>
            </a:extLst>
          </p:cNvPr>
          <p:cNvSpPr/>
          <p:nvPr/>
        </p:nvSpPr>
        <p:spPr>
          <a:xfrm>
            <a:off x="2340324"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7 </a:t>
            </a:r>
            <a:r>
              <a:rPr lang="en-TW" sz="2400" dirty="0">
                <a:sym typeface="Wingdings" pitchFamily="2" charset="2"/>
              </a:rPr>
              <a:t> </a:t>
            </a:r>
            <a:r>
              <a:rPr lang="en-TW" sz="2400" b="1" dirty="0">
                <a:solidFill>
                  <a:srgbClr val="FF0000"/>
                </a:solidFill>
                <a:sym typeface="Wingdings" pitchFamily="2" charset="2"/>
              </a:rPr>
              <a:t>7</a:t>
            </a:r>
            <a:endParaRPr lang="en-TW" sz="2400" b="1" dirty="0">
              <a:solidFill>
                <a:srgbClr val="FF0000"/>
              </a:solidFill>
            </a:endParaRPr>
          </a:p>
        </p:txBody>
      </p:sp>
      <p:sp>
        <p:nvSpPr>
          <p:cNvPr id="51" name="Rounded Rectangle 50">
            <a:extLst>
              <a:ext uri="{FF2B5EF4-FFF2-40B4-BE49-F238E27FC236}">
                <a16:creationId xmlns:a16="http://schemas.microsoft.com/office/drawing/2014/main" id="{91AFCF8B-7631-C444-9BC7-2748F1380DC2}"/>
              </a:ext>
            </a:extLst>
          </p:cNvPr>
          <p:cNvSpPr/>
          <p:nvPr/>
        </p:nvSpPr>
        <p:spPr>
          <a:xfrm>
            <a:off x="3477692"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2 </a:t>
            </a:r>
            <a:r>
              <a:rPr lang="en-TW" sz="2400" dirty="0">
                <a:sym typeface="Wingdings" pitchFamily="2" charset="2"/>
              </a:rPr>
              <a:t> </a:t>
            </a:r>
            <a:r>
              <a:rPr lang="en-TW" sz="2400" b="1" dirty="0">
                <a:solidFill>
                  <a:srgbClr val="FF0000"/>
                </a:solidFill>
                <a:sym typeface="Wingdings" pitchFamily="2" charset="2"/>
              </a:rPr>
              <a:t>2</a:t>
            </a:r>
            <a:endParaRPr lang="en-TW" sz="2400" b="1" dirty="0">
              <a:solidFill>
                <a:srgbClr val="FF0000"/>
              </a:solidFill>
            </a:endParaRPr>
          </a:p>
        </p:txBody>
      </p:sp>
      <p:sp>
        <p:nvSpPr>
          <p:cNvPr id="52" name="Rounded Rectangle 51">
            <a:extLst>
              <a:ext uri="{FF2B5EF4-FFF2-40B4-BE49-F238E27FC236}">
                <a16:creationId xmlns:a16="http://schemas.microsoft.com/office/drawing/2014/main" id="{43F6BD77-0919-D045-AC1C-6F2AC12E4283}"/>
              </a:ext>
            </a:extLst>
          </p:cNvPr>
          <p:cNvSpPr/>
          <p:nvPr/>
        </p:nvSpPr>
        <p:spPr>
          <a:xfrm>
            <a:off x="4606488"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7 </a:t>
            </a:r>
            <a:r>
              <a:rPr lang="en-TW" sz="2400" dirty="0">
                <a:sym typeface="Wingdings" pitchFamily="2" charset="2"/>
              </a:rPr>
              <a:t> </a:t>
            </a:r>
            <a:r>
              <a:rPr lang="en-TW" sz="2400" b="1" dirty="0">
                <a:solidFill>
                  <a:srgbClr val="FF0000"/>
                </a:solidFill>
                <a:sym typeface="Wingdings" pitchFamily="2" charset="2"/>
              </a:rPr>
              <a:t>7</a:t>
            </a:r>
            <a:endParaRPr lang="en-TW" sz="2400" b="1" dirty="0">
              <a:solidFill>
                <a:srgbClr val="FF0000"/>
              </a:solidFill>
            </a:endParaRPr>
          </a:p>
        </p:txBody>
      </p:sp>
      <p:sp>
        <p:nvSpPr>
          <p:cNvPr id="53" name="Rounded Rectangle 52">
            <a:extLst>
              <a:ext uri="{FF2B5EF4-FFF2-40B4-BE49-F238E27FC236}">
                <a16:creationId xmlns:a16="http://schemas.microsoft.com/office/drawing/2014/main" id="{368CB0DE-75D0-E24D-B76F-26B48642FE89}"/>
              </a:ext>
            </a:extLst>
          </p:cNvPr>
          <p:cNvSpPr/>
          <p:nvPr/>
        </p:nvSpPr>
        <p:spPr>
          <a:xfrm>
            <a:off x="5743856"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2 </a:t>
            </a:r>
            <a:r>
              <a:rPr lang="en-TW" sz="2400" dirty="0">
                <a:sym typeface="Wingdings" pitchFamily="2" charset="2"/>
              </a:rPr>
              <a:t> </a:t>
            </a:r>
            <a:r>
              <a:rPr lang="en-TW" sz="2400" b="1" dirty="0">
                <a:solidFill>
                  <a:srgbClr val="FF0000"/>
                </a:solidFill>
                <a:sym typeface="Wingdings" pitchFamily="2" charset="2"/>
              </a:rPr>
              <a:t>2</a:t>
            </a:r>
            <a:endParaRPr lang="en-TW" sz="2400" b="1" dirty="0">
              <a:solidFill>
                <a:srgbClr val="FF0000"/>
              </a:solidFill>
            </a:endParaRPr>
          </a:p>
        </p:txBody>
      </p:sp>
      <p:sp>
        <p:nvSpPr>
          <p:cNvPr id="54" name="Rounded Rectangle 53">
            <a:extLst>
              <a:ext uri="{FF2B5EF4-FFF2-40B4-BE49-F238E27FC236}">
                <a16:creationId xmlns:a16="http://schemas.microsoft.com/office/drawing/2014/main" id="{58856FF9-F6F5-654D-A200-D27D90837FB1}"/>
              </a:ext>
            </a:extLst>
          </p:cNvPr>
          <p:cNvSpPr/>
          <p:nvPr/>
        </p:nvSpPr>
        <p:spPr>
          <a:xfrm>
            <a:off x="6895266"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7 </a:t>
            </a:r>
            <a:r>
              <a:rPr lang="en-TW" sz="2400" dirty="0">
                <a:sym typeface="Wingdings" pitchFamily="2" charset="2"/>
              </a:rPr>
              <a:t> </a:t>
            </a:r>
            <a:r>
              <a:rPr lang="en-TW" sz="2400" b="1" dirty="0">
                <a:solidFill>
                  <a:srgbClr val="FF0000"/>
                </a:solidFill>
                <a:sym typeface="Wingdings" pitchFamily="2" charset="2"/>
              </a:rPr>
              <a:t>7</a:t>
            </a:r>
            <a:endParaRPr lang="en-TW" sz="2400" b="1" dirty="0">
              <a:solidFill>
                <a:srgbClr val="FF0000"/>
              </a:solidFill>
            </a:endParaRPr>
          </a:p>
        </p:txBody>
      </p:sp>
      <p:sp>
        <p:nvSpPr>
          <p:cNvPr id="55" name="Rounded Rectangle 54">
            <a:extLst>
              <a:ext uri="{FF2B5EF4-FFF2-40B4-BE49-F238E27FC236}">
                <a16:creationId xmlns:a16="http://schemas.microsoft.com/office/drawing/2014/main" id="{C2C08172-D496-2B42-A945-625B83AB13F7}"/>
              </a:ext>
            </a:extLst>
          </p:cNvPr>
          <p:cNvSpPr/>
          <p:nvPr/>
        </p:nvSpPr>
        <p:spPr>
          <a:xfrm>
            <a:off x="8032634"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2 </a:t>
            </a:r>
            <a:r>
              <a:rPr lang="en-TW" sz="2400" dirty="0">
                <a:sym typeface="Wingdings" pitchFamily="2" charset="2"/>
              </a:rPr>
              <a:t> </a:t>
            </a:r>
            <a:r>
              <a:rPr lang="en-TW" sz="2400" b="1" dirty="0">
                <a:solidFill>
                  <a:srgbClr val="FF0000"/>
                </a:solidFill>
                <a:sym typeface="Wingdings" pitchFamily="2" charset="2"/>
              </a:rPr>
              <a:t>2</a:t>
            </a:r>
            <a:endParaRPr lang="en-TW" sz="2400" b="1" dirty="0">
              <a:solidFill>
                <a:srgbClr val="FF0000"/>
              </a:solidFill>
            </a:endParaRPr>
          </a:p>
        </p:txBody>
      </p:sp>
      <p:cxnSp>
        <p:nvCxnSpPr>
          <p:cNvPr id="57" name="Straight Connector 56">
            <a:extLst>
              <a:ext uri="{FF2B5EF4-FFF2-40B4-BE49-F238E27FC236}">
                <a16:creationId xmlns:a16="http://schemas.microsoft.com/office/drawing/2014/main" id="{ECF2CD92-0750-AA4D-880E-D6C795FA2299}"/>
              </a:ext>
            </a:extLst>
          </p:cNvPr>
          <p:cNvCxnSpPr>
            <a:stCxn id="43" idx="0"/>
            <a:endCxn id="39" idx="0"/>
          </p:cNvCxnSpPr>
          <p:nvPr/>
        </p:nvCxnSpPr>
        <p:spPr>
          <a:xfrm flipV="1">
            <a:off x="572060" y="4239900"/>
            <a:ext cx="536886"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ED30BA-6138-6F44-AEFD-639E6782FDEA}"/>
              </a:ext>
            </a:extLst>
          </p:cNvPr>
          <p:cNvCxnSpPr>
            <a:cxnSpLocks/>
            <a:stCxn id="49" idx="0"/>
            <a:endCxn id="39" idx="0"/>
          </p:cNvCxnSpPr>
          <p:nvPr/>
        </p:nvCxnSpPr>
        <p:spPr>
          <a:xfrm flipH="1" flipV="1">
            <a:off x="1108946" y="4239900"/>
            <a:ext cx="600482"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9DB7CE09-1820-3A4B-A2CC-CD21B7C70CB8}"/>
              </a:ext>
            </a:extLst>
          </p:cNvPr>
          <p:cNvSpPr/>
          <p:nvPr/>
        </p:nvSpPr>
        <p:spPr>
          <a:xfrm>
            <a:off x="138253" y="4239900"/>
            <a:ext cx="1941386"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 2 </a:t>
            </a:r>
            <a:r>
              <a:rPr lang="en-TW" sz="2800" dirty="0">
                <a:sym typeface="Wingdings" pitchFamily="2" charset="2"/>
              </a:rPr>
              <a:t> </a:t>
            </a:r>
            <a:r>
              <a:rPr lang="en-TW" sz="2800" b="1" dirty="0">
                <a:solidFill>
                  <a:srgbClr val="FF0000"/>
                </a:solidFill>
                <a:sym typeface="Wingdings" pitchFamily="2" charset="2"/>
              </a:rPr>
              <a:t>2 7</a:t>
            </a:r>
            <a:endParaRPr lang="en-TW" sz="2800" b="1" dirty="0">
              <a:solidFill>
                <a:srgbClr val="FF0000"/>
              </a:solidFill>
            </a:endParaRPr>
          </a:p>
        </p:txBody>
      </p:sp>
      <p:cxnSp>
        <p:nvCxnSpPr>
          <p:cNvPr id="61" name="Straight Connector 60">
            <a:extLst>
              <a:ext uri="{FF2B5EF4-FFF2-40B4-BE49-F238E27FC236}">
                <a16:creationId xmlns:a16="http://schemas.microsoft.com/office/drawing/2014/main" id="{43C79DA2-99DB-A145-AEEA-147331CC41BE}"/>
              </a:ext>
            </a:extLst>
          </p:cNvPr>
          <p:cNvCxnSpPr>
            <a:cxnSpLocks/>
            <a:stCxn id="50" idx="0"/>
            <a:endCxn id="40" idx="0"/>
          </p:cNvCxnSpPr>
          <p:nvPr/>
        </p:nvCxnSpPr>
        <p:spPr>
          <a:xfrm flipV="1">
            <a:off x="2860838" y="4239900"/>
            <a:ext cx="616359"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C4455B-46A5-E24A-B67E-8D89D0314F00}"/>
              </a:ext>
            </a:extLst>
          </p:cNvPr>
          <p:cNvCxnSpPr>
            <a:cxnSpLocks/>
            <a:stCxn id="51" idx="0"/>
            <a:endCxn id="40" idx="0"/>
          </p:cNvCxnSpPr>
          <p:nvPr/>
        </p:nvCxnSpPr>
        <p:spPr>
          <a:xfrm flipH="1" flipV="1">
            <a:off x="3477197" y="4239900"/>
            <a:ext cx="521009"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6F12FD3-BA8E-8244-BD87-92E447205F8B}"/>
              </a:ext>
            </a:extLst>
          </p:cNvPr>
          <p:cNvCxnSpPr>
            <a:cxnSpLocks/>
            <a:stCxn id="52" idx="0"/>
            <a:endCxn id="41" idx="0"/>
          </p:cNvCxnSpPr>
          <p:nvPr/>
        </p:nvCxnSpPr>
        <p:spPr>
          <a:xfrm flipV="1">
            <a:off x="5127002" y="4239900"/>
            <a:ext cx="590321"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6E07CEB-368C-6743-A279-5838C18BA253}"/>
              </a:ext>
            </a:extLst>
          </p:cNvPr>
          <p:cNvCxnSpPr>
            <a:cxnSpLocks/>
            <a:stCxn id="53" idx="0"/>
          </p:cNvCxnSpPr>
          <p:nvPr/>
        </p:nvCxnSpPr>
        <p:spPr>
          <a:xfrm flipH="1" flipV="1">
            <a:off x="5717324" y="4233279"/>
            <a:ext cx="547046"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6A96B1D9-35DF-BF43-8EEE-E40256B58CA6}"/>
              </a:ext>
            </a:extLst>
          </p:cNvPr>
          <p:cNvSpPr/>
          <p:nvPr/>
        </p:nvSpPr>
        <p:spPr>
          <a:xfrm>
            <a:off x="2506504" y="4239900"/>
            <a:ext cx="1941386"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9 | 4 </a:t>
            </a:r>
            <a:r>
              <a:rPr lang="en-TW" sz="2800" dirty="0">
                <a:sym typeface="Wingdings" pitchFamily="2" charset="2"/>
              </a:rPr>
              <a:t> </a:t>
            </a:r>
            <a:r>
              <a:rPr lang="en-TW" sz="2800" b="1" dirty="0">
                <a:solidFill>
                  <a:srgbClr val="FF0000"/>
                </a:solidFill>
                <a:sym typeface="Wingdings" pitchFamily="2" charset="2"/>
              </a:rPr>
              <a:t>4 9</a:t>
            </a:r>
            <a:endParaRPr lang="en-TW" sz="2800" b="1" dirty="0">
              <a:solidFill>
                <a:srgbClr val="FF0000"/>
              </a:solidFill>
            </a:endParaRPr>
          </a:p>
        </p:txBody>
      </p:sp>
      <p:sp>
        <p:nvSpPr>
          <p:cNvPr id="41" name="Rounded Rectangle 40">
            <a:extLst>
              <a:ext uri="{FF2B5EF4-FFF2-40B4-BE49-F238E27FC236}">
                <a16:creationId xmlns:a16="http://schemas.microsoft.com/office/drawing/2014/main" id="{711BF70D-4564-5149-84C0-6F3F744A6191}"/>
              </a:ext>
            </a:extLst>
          </p:cNvPr>
          <p:cNvSpPr/>
          <p:nvPr/>
        </p:nvSpPr>
        <p:spPr>
          <a:xfrm>
            <a:off x="4746630" y="4239900"/>
            <a:ext cx="1941386"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3 | 8 </a:t>
            </a:r>
            <a:r>
              <a:rPr lang="en-TW" sz="2800" dirty="0">
                <a:sym typeface="Wingdings" pitchFamily="2" charset="2"/>
              </a:rPr>
              <a:t> </a:t>
            </a:r>
            <a:r>
              <a:rPr lang="en-TW" sz="2800" b="1" dirty="0">
                <a:solidFill>
                  <a:srgbClr val="FF0000"/>
                </a:solidFill>
                <a:sym typeface="Wingdings" pitchFamily="2" charset="2"/>
              </a:rPr>
              <a:t>3 8</a:t>
            </a:r>
            <a:endParaRPr lang="en-TW" sz="2800" b="1" dirty="0">
              <a:solidFill>
                <a:srgbClr val="FF0000"/>
              </a:solidFill>
            </a:endParaRPr>
          </a:p>
        </p:txBody>
      </p:sp>
      <p:cxnSp>
        <p:nvCxnSpPr>
          <p:cNvPr id="73" name="Straight Connector 72">
            <a:extLst>
              <a:ext uri="{FF2B5EF4-FFF2-40B4-BE49-F238E27FC236}">
                <a16:creationId xmlns:a16="http://schemas.microsoft.com/office/drawing/2014/main" id="{5FA41089-8A3D-E141-8261-4EC124361013}"/>
              </a:ext>
            </a:extLst>
          </p:cNvPr>
          <p:cNvCxnSpPr>
            <a:cxnSpLocks/>
            <a:stCxn id="54" idx="0"/>
            <a:endCxn id="42" idx="0"/>
          </p:cNvCxnSpPr>
          <p:nvPr/>
        </p:nvCxnSpPr>
        <p:spPr>
          <a:xfrm flipV="1">
            <a:off x="7415780" y="4236120"/>
            <a:ext cx="548778" cy="15249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74B8BBB-A69B-964D-9F59-41747EBA1E57}"/>
              </a:ext>
            </a:extLst>
          </p:cNvPr>
          <p:cNvCxnSpPr>
            <a:cxnSpLocks/>
            <a:stCxn id="55" idx="0"/>
          </p:cNvCxnSpPr>
          <p:nvPr/>
        </p:nvCxnSpPr>
        <p:spPr>
          <a:xfrm flipH="1" flipV="1">
            <a:off x="7957450" y="4233279"/>
            <a:ext cx="595698"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2F5F58F9-3A19-CC4B-9492-7C5F6B9081D3}"/>
              </a:ext>
            </a:extLst>
          </p:cNvPr>
          <p:cNvSpPr/>
          <p:nvPr/>
        </p:nvSpPr>
        <p:spPr>
          <a:xfrm>
            <a:off x="6993865" y="4236120"/>
            <a:ext cx="1941386"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6 | 1 </a:t>
            </a:r>
            <a:r>
              <a:rPr lang="en-TW" sz="2800" dirty="0">
                <a:sym typeface="Wingdings" pitchFamily="2" charset="2"/>
              </a:rPr>
              <a:t> </a:t>
            </a:r>
            <a:r>
              <a:rPr lang="en-TW" sz="2800" b="1" dirty="0">
                <a:solidFill>
                  <a:srgbClr val="FF0000"/>
                </a:solidFill>
                <a:sym typeface="Wingdings" pitchFamily="2" charset="2"/>
              </a:rPr>
              <a:t>1 6</a:t>
            </a:r>
            <a:endParaRPr lang="en-TW" sz="2800" b="1" dirty="0">
              <a:solidFill>
                <a:srgbClr val="FF0000"/>
              </a:solidFill>
            </a:endParaRPr>
          </a:p>
        </p:txBody>
      </p:sp>
      <p:cxnSp>
        <p:nvCxnSpPr>
          <p:cNvPr id="79" name="Straight Connector 78">
            <a:extLst>
              <a:ext uri="{FF2B5EF4-FFF2-40B4-BE49-F238E27FC236}">
                <a16:creationId xmlns:a16="http://schemas.microsoft.com/office/drawing/2014/main" id="{8C28086B-56B9-194F-9F3D-C04E9C18FDCD}"/>
              </a:ext>
            </a:extLst>
          </p:cNvPr>
          <p:cNvCxnSpPr>
            <a:cxnSpLocks/>
            <a:stCxn id="39" idx="0"/>
            <a:endCxn id="37" idx="0"/>
          </p:cNvCxnSpPr>
          <p:nvPr/>
        </p:nvCxnSpPr>
        <p:spPr>
          <a:xfrm flipV="1">
            <a:off x="1108946" y="2729934"/>
            <a:ext cx="1120996" cy="15099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8704476-2FD7-6340-90B9-6F23D6E1E0E9}"/>
              </a:ext>
            </a:extLst>
          </p:cNvPr>
          <p:cNvCxnSpPr>
            <a:cxnSpLocks/>
            <a:stCxn id="40" idx="0"/>
            <a:endCxn id="37" idx="0"/>
          </p:cNvCxnSpPr>
          <p:nvPr/>
        </p:nvCxnSpPr>
        <p:spPr>
          <a:xfrm flipH="1" flipV="1">
            <a:off x="2229942" y="2729934"/>
            <a:ext cx="1247255" cy="15099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22EAEED-6CE4-2F4C-98B6-E3FA3083C211}"/>
              </a:ext>
            </a:extLst>
          </p:cNvPr>
          <p:cNvCxnSpPr>
            <a:cxnSpLocks/>
            <a:stCxn id="41" idx="0"/>
            <a:endCxn id="38" idx="0"/>
          </p:cNvCxnSpPr>
          <p:nvPr/>
        </p:nvCxnSpPr>
        <p:spPr>
          <a:xfrm flipV="1">
            <a:off x="5717323" y="2708344"/>
            <a:ext cx="1177943" cy="15315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3DA6B18-B17D-4341-89DB-D5D4A223F8BD}"/>
              </a:ext>
            </a:extLst>
          </p:cNvPr>
          <p:cNvCxnSpPr>
            <a:cxnSpLocks/>
            <a:stCxn id="42" idx="0"/>
            <a:endCxn id="38" idx="0"/>
          </p:cNvCxnSpPr>
          <p:nvPr/>
        </p:nvCxnSpPr>
        <p:spPr>
          <a:xfrm flipH="1" flipV="1">
            <a:off x="6895266" y="2708344"/>
            <a:ext cx="1069292"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7519E86-5A8A-D340-8C84-7145C56AE485}"/>
              </a:ext>
            </a:extLst>
          </p:cNvPr>
          <p:cNvCxnSpPr>
            <a:cxnSpLocks/>
            <a:stCxn id="37" idx="0"/>
            <a:endCxn id="36" idx="0"/>
          </p:cNvCxnSpPr>
          <p:nvPr/>
        </p:nvCxnSpPr>
        <p:spPr>
          <a:xfrm flipV="1">
            <a:off x="2229942" y="1156142"/>
            <a:ext cx="1940858" cy="1573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4C66D55-9E09-EA48-8BFB-A44D861C1AAA}"/>
              </a:ext>
            </a:extLst>
          </p:cNvPr>
          <p:cNvCxnSpPr>
            <a:cxnSpLocks/>
            <a:stCxn id="38" idx="0"/>
            <a:endCxn id="36" idx="0"/>
          </p:cNvCxnSpPr>
          <p:nvPr/>
        </p:nvCxnSpPr>
        <p:spPr>
          <a:xfrm flipH="1" flipV="1">
            <a:off x="4170800" y="1156142"/>
            <a:ext cx="2724466" cy="15522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EC5DA888-F43A-AE4A-B9CA-EBF0A826C85B}"/>
              </a:ext>
            </a:extLst>
          </p:cNvPr>
          <p:cNvSpPr/>
          <p:nvPr/>
        </p:nvSpPr>
        <p:spPr>
          <a:xfrm>
            <a:off x="1629822" y="1156142"/>
            <a:ext cx="5081955"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2 9 4 | 3 8 6 1</a:t>
            </a:r>
            <a:endParaRPr lang="en-TW" sz="2800" b="1" dirty="0">
              <a:solidFill>
                <a:srgbClr val="FF0000"/>
              </a:solidFill>
            </a:endParaRPr>
          </a:p>
        </p:txBody>
      </p:sp>
      <p:sp>
        <p:nvSpPr>
          <p:cNvPr id="37" name="Rounded Rectangle 36">
            <a:extLst>
              <a:ext uri="{FF2B5EF4-FFF2-40B4-BE49-F238E27FC236}">
                <a16:creationId xmlns:a16="http://schemas.microsoft.com/office/drawing/2014/main" id="{7836DAA1-14C4-9641-A0CA-777853EC392E}"/>
              </a:ext>
            </a:extLst>
          </p:cNvPr>
          <p:cNvSpPr/>
          <p:nvPr/>
        </p:nvSpPr>
        <p:spPr>
          <a:xfrm>
            <a:off x="733937" y="2729934"/>
            <a:ext cx="2992010"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2 | 9 4 </a:t>
            </a:r>
            <a:r>
              <a:rPr lang="en-TW" sz="2800" dirty="0">
                <a:sym typeface="Wingdings" pitchFamily="2" charset="2"/>
              </a:rPr>
              <a:t> </a:t>
            </a:r>
            <a:r>
              <a:rPr lang="en-TW" sz="2800" b="1" dirty="0">
                <a:solidFill>
                  <a:srgbClr val="FF0000"/>
                </a:solidFill>
                <a:sym typeface="Wingdings" pitchFamily="2" charset="2"/>
              </a:rPr>
              <a:t>2 4 7 9</a:t>
            </a:r>
            <a:endParaRPr lang="en-TW" sz="2800" b="1" dirty="0">
              <a:solidFill>
                <a:srgbClr val="FF0000"/>
              </a:solidFill>
            </a:endParaRPr>
          </a:p>
        </p:txBody>
      </p:sp>
      <p:sp>
        <p:nvSpPr>
          <p:cNvPr id="38" name="Rounded Rectangle 37">
            <a:extLst>
              <a:ext uri="{FF2B5EF4-FFF2-40B4-BE49-F238E27FC236}">
                <a16:creationId xmlns:a16="http://schemas.microsoft.com/office/drawing/2014/main" id="{1055C62F-2297-9944-B991-16BEF2062990}"/>
              </a:ext>
            </a:extLst>
          </p:cNvPr>
          <p:cNvSpPr/>
          <p:nvPr/>
        </p:nvSpPr>
        <p:spPr>
          <a:xfrm>
            <a:off x="5399261" y="2708344"/>
            <a:ext cx="2992010"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3 8 | 6 1 </a:t>
            </a:r>
            <a:r>
              <a:rPr lang="en-TW" sz="2800" dirty="0">
                <a:sym typeface="Wingdings" pitchFamily="2" charset="2"/>
              </a:rPr>
              <a:t> </a:t>
            </a:r>
            <a:r>
              <a:rPr lang="en-TW" sz="2800" b="1" dirty="0">
                <a:solidFill>
                  <a:srgbClr val="FF0000"/>
                </a:solidFill>
                <a:sym typeface="Wingdings" pitchFamily="2" charset="2"/>
              </a:rPr>
              <a:t>1 3 6 8</a:t>
            </a:r>
            <a:endParaRPr lang="en-TW" sz="2800" b="1" dirty="0">
              <a:solidFill>
                <a:srgbClr val="FF0000"/>
              </a:solidFill>
            </a:endParaRPr>
          </a:p>
        </p:txBody>
      </p:sp>
      <p:sp>
        <p:nvSpPr>
          <p:cNvPr id="105" name="Up Arrow 104">
            <a:extLst>
              <a:ext uri="{FF2B5EF4-FFF2-40B4-BE49-F238E27FC236}">
                <a16:creationId xmlns:a16="http://schemas.microsoft.com/office/drawing/2014/main" id="{53ED268D-47AD-5C46-9845-C22475DDE32C}"/>
              </a:ext>
            </a:extLst>
          </p:cNvPr>
          <p:cNvSpPr/>
          <p:nvPr/>
        </p:nvSpPr>
        <p:spPr>
          <a:xfrm rot="3067381">
            <a:off x="5200036" y="3462867"/>
            <a:ext cx="575713" cy="7168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6" name="Up Arrow 105">
            <a:extLst>
              <a:ext uri="{FF2B5EF4-FFF2-40B4-BE49-F238E27FC236}">
                <a16:creationId xmlns:a16="http://schemas.microsoft.com/office/drawing/2014/main" id="{B2F3DE48-2F5E-7246-9BC4-6FD3C5B7372C}"/>
              </a:ext>
            </a:extLst>
          </p:cNvPr>
          <p:cNvSpPr/>
          <p:nvPr/>
        </p:nvSpPr>
        <p:spPr>
          <a:xfrm rot="18532619" flipH="1">
            <a:off x="7861455" y="3470118"/>
            <a:ext cx="575713" cy="7168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2" name="Up Arrow 111">
            <a:extLst>
              <a:ext uri="{FF2B5EF4-FFF2-40B4-BE49-F238E27FC236}">
                <a16:creationId xmlns:a16="http://schemas.microsoft.com/office/drawing/2014/main" id="{913831DA-87CC-694E-8B3D-8D2BA4E38812}"/>
              </a:ext>
            </a:extLst>
          </p:cNvPr>
          <p:cNvSpPr/>
          <p:nvPr/>
        </p:nvSpPr>
        <p:spPr>
          <a:xfrm rot="1459105">
            <a:off x="4747420" y="5077270"/>
            <a:ext cx="397601" cy="5382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3" name="Up Arrow 112">
            <a:extLst>
              <a:ext uri="{FF2B5EF4-FFF2-40B4-BE49-F238E27FC236}">
                <a16:creationId xmlns:a16="http://schemas.microsoft.com/office/drawing/2014/main" id="{785536AA-6D3C-3C4D-9554-1DB3F6FAC588}"/>
              </a:ext>
            </a:extLst>
          </p:cNvPr>
          <p:cNvSpPr/>
          <p:nvPr/>
        </p:nvSpPr>
        <p:spPr>
          <a:xfrm rot="20140895" flipH="1">
            <a:off x="6212340" y="5077269"/>
            <a:ext cx="397601" cy="5382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4" name="Up Arrow 113">
            <a:extLst>
              <a:ext uri="{FF2B5EF4-FFF2-40B4-BE49-F238E27FC236}">
                <a16:creationId xmlns:a16="http://schemas.microsoft.com/office/drawing/2014/main" id="{751D0E7D-B6D0-824F-B657-CB2C2696012D}"/>
              </a:ext>
            </a:extLst>
          </p:cNvPr>
          <p:cNvSpPr/>
          <p:nvPr/>
        </p:nvSpPr>
        <p:spPr>
          <a:xfrm rot="1459105">
            <a:off x="7034457" y="5077270"/>
            <a:ext cx="397601" cy="5382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5" name="Up Arrow 114">
            <a:extLst>
              <a:ext uri="{FF2B5EF4-FFF2-40B4-BE49-F238E27FC236}">
                <a16:creationId xmlns:a16="http://schemas.microsoft.com/office/drawing/2014/main" id="{190A038C-D857-0E4A-9C57-61F92E4D5581}"/>
              </a:ext>
            </a:extLst>
          </p:cNvPr>
          <p:cNvSpPr/>
          <p:nvPr/>
        </p:nvSpPr>
        <p:spPr>
          <a:xfrm rot="20140895" flipH="1">
            <a:off x="8499377" y="5077269"/>
            <a:ext cx="397601" cy="5382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8" name="Rectangle 47">
            <a:extLst>
              <a:ext uri="{FF2B5EF4-FFF2-40B4-BE49-F238E27FC236}">
                <a16:creationId xmlns:a16="http://schemas.microsoft.com/office/drawing/2014/main" id="{CAA7BE32-A4AC-1447-8CB2-E5FA9874E1BF}"/>
              </a:ext>
            </a:extLst>
          </p:cNvPr>
          <p:cNvSpPr/>
          <p:nvPr/>
        </p:nvSpPr>
        <p:spPr>
          <a:xfrm>
            <a:off x="6755278" y="647648"/>
            <a:ext cx="2362031" cy="1569660"/>
          </a:xfrm>
          <a:prstGeom prst="rect">
            <a:avLst/>
          </a:prstGeom>
        </p:spPr>
        <p:txBody>
          <a:bodyPr wrap="square">
            <a:spAutoFit/>
          </a:bodyPr>
          <a:lstStyle/>
          <a:p>
            <a:r>
              <a:rPr lang="en-US" sz="2400" b="1" dirty="0">
                <a:latin typeface="Helvetica" pitchFamily="2" charset="0"/>
              </a:rPr>
              <a:t>Recursive call, </a:t>
            </a:r>
          </a:p>
          <a:p>
            <a:r>
              <a:rPr lang="en-US" sz="2400" b="1" dirty="0">
                <a:latin typeface="Helvetica" pitchFamily="2" charset="0"/>
              </a:rPr>
              <a:t>…, </a:t>
            </a:r>
          </a:p>
          <a:p>
            <a:r>
              <a:rPr lang="en-US" sz="2400" b="1" dirty="0">
                <a:latin typeface="Helvetica" pitchFamily="2" charset="0"/>
              </a:rPr>
              <a:t>base case, </a:t>
            </a:r>
          </a:p>
          <a:p>
            <a:r>
              <a:rPr lang="en-US" sz="2400" b="1" dirty="0">
                <a:latin typeface="Helvetica" pitchFamily="2" charset="0"/>
              </a:rPr>
              <a:t>merge </a:t>
            </a:r>
            <a:endParaRPr lang="en-US" sz="2400" b="1" dirty="0">
              <a:effectLst/>
              <a:latin typeface="Helvetica" pitchFamily="2" charset="0"/>
            </a:endParaRPr>
          </a:p>
        </p:txBody>
      </p:sp>
    </p:spTree>
    <p:extLst>
      <p:ext uri="{BB962C8B-B14F-4D97-AF65-F5344CB8AC3E}">
        <p14:creationId xmlns:p14="http://schemas.microsoft.com/office/powerpoint/2010/main" val="33102589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406BE-C2BE-7441-8D6C-28ADC41E2185}"/>
              </a:ext>
            </a:extLst>
          </p:cNvPr>
          <p:cNvSpPr>
            <a:spLocks noGrp="1"/>
          </p:cNvSpPr>
          <p:nvPr>
            <p:ph type="title"/>
          </p:nvPr>
        </p:nvSpPr>
        <p:spPr/>
        <p:txBody>
          <a:bodyPr>
            <a:normAutofit/>
          </a:bodyPr>
          <a:lstStyle/>
          <a:p>
            <a:r>
              <a:rPr lang="en-US" b="1" dirty="0"/>
              <a:t>Execution Example</a:t>
            </a:r>
            <a:endParaRPr lang="en-TW" dirty="0"/>
          </a:p>
        </p:txBody>
      </p:sp>
      <p:sp>
        <p:nvSpPr>
          <p:cNvPr id="4" name="Slide Number Placeholder 3">
            <a:extLst>
              <a:ext uri="{FF2B5EF4-FFF2-40B4-BE49-F238E27FC236}">
                <a16:creationId xmlns:a16="http://schemas.microsoft.com/office/drawing/2014/main" id="{0A1FA977-CAEB-CA49-B3E6-9EA6FCB110A7}"/>
              </a:ext>
            </a:extLst>
          </p:cNvPr>
          <p:cNvSpPr>
            <a:spLocks noGrp="1"/>
          </p:cNvSpPr>
          <p:nvPr>
            <p:ph type="sldNum" sz="quarter" idx="12"/>
          </p:nvPr>
        </p:nvSpPr>
        <p:spPr/>
        <p:txBody>
          <a:bodyPr/>
          <a:lstStyle/>
          <a:p>
            <a:fld id="{14B373FC-FF3A-C64D-BE97-055D2267A4A7}" type="slidenum">
              <a:rPr lang="en-TW" smtClean="0"/>
              <a:t>65</a:t>
            </a:fld>
            <a:endParaRPr lang="en-TW"/>
          </a:p>
        </p:txBody>
      </p:sp>
      <p:sp>
        <p:nvSpPr>
          <p:cNvPr id="43" name="Rounded Rectangle 42">
            <a:extLst>
              <a:ext uri="{FF2B5EF4-FFF2-40B4-BE49-F238E27FC236}">
                <a16:creationId xmlns:a16="http://schemas.microsoft.com/office/drawing/2014/main" id="{28C70B08-B14A-9F4D-9330-E2703DE42209}"/>
              </a:ext>
            </a:extLst>
          </p:cNvPr>
          <p:cNvSpPr/>
          <p:nvPr/>
        </p:nvSpPr>
        <p:spPr>
          <a:xfrm>
            <a:off x="51546"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7 </a:t>
            </a:r>
            <a:r>
              <a:rPr lang="en-TW" sz="2400" dirty="0">
                <a:sym typeface="Wingdings" pitchFamily="2" charset="2"/>
              </a:rPr>
              <a:t> </a:t>
            </a:r>
            <a:r>
              <a:rPr lang="en-TW" sz="2400" b="1" dirty="0">
                <a:solidFill>
                  <a:srgbClr val="FF0000"/>
                </a:solidFill>
                <a:sym typeface="Wingdings" pitchFamily="2" charset="2"/>
              </a:rPr>
              <a:t>7</a:t>
            </a:r>
            <a:endParaRPr lang="en-TW" sz="2400" b="1" dirty="0">
              <a:solidFill>
                <a:srgbClr val="FF0000"/>
              </a:solidFill>
            </a:endParaRPr>
          </a:p>
        </p:txBody>
      </p:sp>
      <p:sp>
        <p:nvSpPr>
          <p:cNvPr id="49" name="Rounded Rectangle 48">
            <a:extLst>
              <a:ext uri="{FF2B5EF4-FFF2-40B4-BE49-F238E27FC236}">
                <a16:creationId xmlns:a16="http://schemas.microsoft.com/office/drawing/2014/main" id="{377CA175-3B19-9045-B3FE-E30FC27E9605}"/>
              </a:ext>
            </a:extLst>
          </p:cNvPr>
          <p:cNvSpPr/>
          <p:nvPr/>
        </p:nvSpPr>
        <p:spPr>
          <a:xfrm>
            <a:off x="1188914"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2 </a:t>
            </a:r>
            <a:r>
              <a:rPr lang="en-TW" sz="2400" dirty="0">
                <a:sym typeface="Wingdings" pitchFamily="2" charset="2"/>
              </a:rPr>
              <a:t> </a:t>
            </a:r>
            <a:r>
              <a:rPr lang="en-TW" sz="2400" b="1" dirty="0">
                <a:solidFill>
                  <a:srgbClr val="FF0000"/>
                </a:solidFill>
                <a:sym typeface="Wingdings" pitchFamily="2" charset="2"/>
              </a:rPr>
              <a:t>2</a:t>
            </a:r>
            <a:endParaRPr lang="en-TW" sz="2400" b="1" dirty="0">
              <a:solidFill>
                <a:srgbClr val="FF0000"/>
              </a:solidFill>
            </a:endParaRPr>
          </a:p>
        </p:txBody>
      </p:sp>
      <p:sp>
        <p:nvSpPr>
          <p:cNvPr id="50" name="Rounded Rectangle 49">
            <a:extLst>
              <a:ext uri="{FF2B5EF4-FFF2-40B4-BE49-F238E27FC236}">
                <a16:creationId xmlns:a16="http://schemas.microsoft.com/office/drawing/2014/main" id="{186C2A24-6F2B-114D-8B07-C13DDF03E824}"/>
              </a:ext>
            </a:extLst>
          </p:cNvPr>
          <p:cNvSpPr/>
          <p:nvPr/>
        </p:nvSpPr>
        <p:spPr>
          <a:xfrm>
            <a:off x="2340324"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7 </a:t>
            </a:r>
            <a:r>
              <a:rPr lang="en-TW" sz="2400" dirty="0">
                <a:sym typeface="Wingdings" pitchFamily="2" charset="2"/>
              </a:rPr>
              <a:t> </a:t>
            </a:r>
            <a:r>
              <a:rPr lang="en-TW" sz="2400" b="1" dirty="0">
                <a:solidFill>
                  <a:srgbClr val="FF0000"/>
                </a:solidFill>
                <a:sym typeface="Wingdings" pitchFamily="2" charset="2"/>
              </a:rPr>
              <a:t>7</a:t>
            </a:r>
            <a:endParaRPr lang="en-TW" sz="2400" b="1" dirty="0">
              <a:solidFill>
                <a:srgbClr val="FF0000"/>
              </a:solidFill>
            </a:endParaRPr>
          </a:p>
        </p:txBody>
      </p:sp>
      <p:sp>
        <p:nvSpPr>
          <p:cNvPr id="51" name="Rounded Rectangle 50">
            <a:extLst>
              <a:ext uri="{FF2B5EF4-FFF2-40B4-BE49-F238E27FC236}">
                <a16:creationId xmlns:a16="http://schemas.microsoft.com/office/drawing/2014/main" id="{91AFCF8B-7631-C444-9BC7-2748F1380DC2}"/>
              </a:ext>
            </a:extLst>
          </p:cNvPr>
          <p:cNvSpPr/>
          <p:nvPr/>
        </p:nvSpPr>
        <p:spPr>
          <a:xfrm>
            <a:off x="3477692"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2 </a:t>
            </a:r>
            <a:r>
              <a:rPr lang="en-TW" sz="2400" dirty="0">
                <a:sym typeface="Wingdings" pitchFamily="2" charset="2"/>
              </a:rPr>
              <a:t> </a:t>
            </a:r>
            <a:r>
              <a:rPr lang="en-TW" sz="2400" b="1" dirty="0">
                <a:solidFill>
                  <a:srgbClr val="FF0000"/>
                </a:solidFill>
                <a:sym typeface="Wingdings" pitchFamily="2" charset="2"/>
              </a:rPr>
              <a:t>2</a:t>
            </a:r>
            <a:endParaRPr lang="en-TW" sz="2400" b="1" dirty="0">
              <a:solidFill>
                <a:srgbClr val="FF0000"/>
              </a:solidFill>
            </a:endParaRPr>
          </a:p>
        </p:txBody>
      </p:sp>
      <p:sp>
        <p:nvSpPr>
          <p:cNvPr id="52" name="Rounded Rectangle 51">
            <a:extLst>
              <a:ext uri="{FF2B5EF4-FFF2-40B4-BE49-F238E27FC236}">
                <a16:creationId xmlns:a16="http://schemas.microsoft.com/office/drawing/2014/main" id="{43F6BD77-0919-D045-AC1C-6F2AC12E4283}"/>
              </a:ext>
            </a:extLst>
          </p:cNvPr>
          <p:cNvSpPr/>
          <p:nvPr/>
        </p:nvSpPr>
        <p:spPr>
          <a:xfrm>
            <a:off x="4606488"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7 </a:t>
            </a:r>
            <a:r>
              <a:rPr lang="en-TW" sz="2400" dirty="0">
                <a:sym typeface="Wingdings" pitchFamily="2" charset="2"/>
              </a:rPr>
              <a:t> </a:t>
            </a:r>
            <a:r>
              <a:rPr lang="en-TW" sz="2400" b="1" dirty="0">
                <a:solidFill>
                  <a:srgbClr val="FF0000"/>
                </a:solidFill>
                <a:sym typeface="Wingdings" pitchFamily="2" charset="2"/>
              </a:rPr>
              <a:t>7</a:t>
            </a:r>
            <a:endParaRPr lang="en-TW" sz="2400" b="1" dirty="0">
              <a:solidFill>
                <a:srgbClr val="FF0000"/>
              </a:solidFill>
            </a:endParaRPr>
          </a:p>
        </p:txBody>
      </p:sp>
      <p:sp>
        <p:nvSpPr>
          <p:cNvPr id="53" name="Rounded Rectangle 52">
            <a:extLst>
              <a:ext uri="{FF2B5EF4-FFF2-40B4-BE49-F238E27FC236}">
                <a16:creationId xmlns:a16="http://schemas.microsoft.com/office/drawing/2014/main" id="{368CB0DE-75D0-E24D-B76F-26B48642FE89}"/>
              </a:ext>
            </a:extLst>
          </p:cNvPr>
          <p:cNvSpPr/>
          <p:nvPr/>
        </p:nvSpPr>
        <p:spPr>
          <a:xfrm>
            <a:off x="5743856"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2 </a:t>
            </a:r>
            <a:r>
              <a:rPr lang="en-TW" sz="2400" dirty="0">
                <a:sym typeface="Wingdings" pitchFamily="2" charset="2"/>
              </a:rPr>
              <a:t> </a:t>
            </a:r>
            <a:r>
              <a:rPr lang="en-TW" sz="2400" b="1" dirty="0">
                <a:solidFill>
                  <a:srgbClr val="FF0000"/>
                </a:solidFill>
                <a:sym typeface="Wingdings" pitchFamily="2" charset="2"/>
              </a:rPr>
              <a:t>2</a:t>
            </a:r>
            <a:endParaRPr lang="en-TW" sz="2400" b="1" dirty="0">
              <a:solidFill>
                <a:srgbClr val="FF0000"/>
              </a:solidFill>
            </a:endParaRPr>
          </a:p>
        </p:txBody>
      </p:sp>
      <p:sp>
        <p:nvSpPr>
          <p:cNvPr id="54" name="Rounded Rectangle 53">
            <a:extLst>
              <a:ext uri="{FF2B5EF4-FFF2-40B4-BE49-F238E27FC236}">
                <a16:creationId xmlns:a16="http://schemas.microsoft.com/office/drawing/2014/main" id="{58856FF9-F6F5-654D-A200-D27D90837FB1}"/>
              </a:ext>
            </a:extLst>
          </p:cNvPr>
          <p:cNvSpPr/>
          <p:nvPr/>
        </p:nvSpPr>
        <p:spPr>
          <a:xfrm>
            <a:off x="6895266"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7 </a:t>
            </a:r>
            <a:r>
              <a:rPr lang="en-TW" sz="2400" dirty="0">
                <a:sym typeface="Wingdings" pitchFamily="2" charset="2"/>
              </a:rPr>
              <a:t> </a:t>
            </a:r>
            <a:r>
              <a:rPr lang="en-TW" sz="2400" b="1" dirty="0">
                <a:solidFill>
                  <a:srgbClr val="FF0000"/>
                </a:solidFill>
                <a:sym typeface="Wingdings" pitchFamily="2" charset="2"/>
              </a:rPr>
              <a:t>7</a:t>
            </a:r>
            <a:endParaRPr lang="en-TW" sz="2400" b="1" dirty="0">
              <a:solidFill>
                <a:srgbClr val="FF0000"/>
              </a:solidFill>
            </a:endParaRPr>
          </a:p>
        </p:txBody>
      </p:sp>
      <p:sp>
        <p:nvSpPr>
          <p:cNvPr id="55" name="Rounded Rectangle 54">
            <a:extLst>
              <a:ext uri="{FF2B5EF4-FFF2-40B4-BE49-F238E27FC236}">
                <a16:creationId xmlns:a16="http://schemas.microsoft.com/office/drawing/2014/main" id="{C2C08172-D496-2B42-A945-625B83AB13F7}"/>
              </a:ext>
            </a:extLst>
          </p:cNvPr>
          <p:cNvSpPr/>
          <p:nvPr/>
        </p:nvSpPr>
        <p:spPr>
          <a:xfrm>
            <a:off x="8032634" y="5761055"/>
            <a:ext cx="1041028" cy="602759"/>
          </a:xfrm>
          <a:prstGeom prst="roundRect">
            <a:avLst/>
          </a:prstGeom>
          <a:ln w="28575">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r>
              <a:rPr lang="en-TW" sz="2400" dirty="0"/>
              <a:t>2 </a:t>
            </a:r>
            <a:r>
              <a:rPr lang="en-TW" sz="2400" dirty="0">
                <a:sym typeface="Wingdings" pitchFamily="2" charset="2"/>
              </a:rPr>
              <a:t> </a:t>
            </a:r>
            <a:r>
              <a:rPr lang="en-TW" sz="2400" b="1" dirty="0">
                <a:solidFill>
                  <a:srgbClr val="FF0000"/>
                </a:solidFill>
                <a:sym typeface="Wingdings" pitchFamily="2" charset="2"/>
              </a:rPr>
              <a:t>2</a:t>
            </a:r>
            <a:endParaRPr lang="en-TW" sz="2400" b="1" dirty="0">
              <a:solidFill>
                <a:srgbClr val="FF0000"/>
              </a:solidFill>
            </a:endParaRPr>
          </a:p>
        </p:txBody>
      </p:sp>
      <p:cxnSp>
        <p:nvCxnSpPr>
          <p:cNvPr id="57" name="Straight Connector 56">
            <a:extLst>
              <a:ext uri="{FF2B5EF4-FFF2-40B4-BE49-F238E27FC236}">
                <a16:creationId xmlns:a16="http://schemas.microsoft.com/office/drawing/2014/main" id="{ECF2CD92-0750-AA4D-880E-D6C795FA2299}"/>
              </a:ext>
            </a:extLst>
          </p:cNvPr>
          <p:cNvCxnSpPr>
            <a:stCxn id="43" idx="0"/>
            <a:endCxn id="39" idx="0"/>
          </p:cNvCxnSpPr>
          <p:nvPr/>
        </p:nvCxnSpPr>
        <p:spPr>
          <a:xfrm flipV="1">
            <a:off x="572060" y="4239900"/>
            <a:ext cx="536886"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ED30BA-6138-6F44-AEFD-639E6782FDEA}"/>
              </a:ext>
            </a:extLst>
          </p:cNvPr>
          <p:cNvCxnSpPr>
            <a:cxnSpLocks/>
            <a:stCxn id="49" idx="0"/>
            <a:endCxn id="39" idx="0"/>
          </p:cNvCxnSpPr>
          <p:nvPr/>
        </p:nvCxnSpPr>
        <p:spPr>
          <a:xfrm flipH="1" flipV="1">
            <a:off x="1108946" y="4239900"/>
            <a:ext cx="600482"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9DB7CE09-1820-3A4B-A2CC-CD21B7C70CB8}"/>
              </a:ext>
            </a:extLst>
          </p:cNvPr>
          <p:cNvSpPr/>
          <p:nvPr/>
        </p:nvSpPr>
        <p:spPr>
          <a:xfrm>
            <a:off x="138253" y="4239900"/>
            <a:ext cx="1941386"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 2 </a:t>
            </a:r>
            <a:r>
              <a:rPr lang="en-TW" sz="2800" dirty="0">
                <a:sym typeface="Wingdings" pitchFamily="2" charset="2"/>
              </a:rPr>
              <a:t> </a:t>
            </a:r>
            <a:r>
              <a:rPr lang="en-TW" sz="2800" b="1" dirty="0">
                <a:solidFill>
                  <a:srgbClr val="FF0000"/>
                </a:solidFill>
                <a:sym typeface="Wingdings" pitchFamily="2" charset="2"/>
              </a:rPr>
              <a:t>2 7</a:t>
            </a:r>
            <a:endParaRPr lang="en-TW" sz="2800" b="1" dirty="0">
              <a:solidFill>
                <a:srgbClr val="FF0000"/>
              </a:solidFill>
            </a:endParaRPr>
          </a:p>
        </p:txBody>
      </p:sp>
      <p:cxnSp>
        <p:nvCxnSpPr>
          <p:cNvPr id="61" name="Straight Connector 60">
            <a:extLst>
              <a:ext uri="{FF2B5EF4-FFF2-40B4-BE49-F238E27FC236}">
                <a16:creationId xmlns:a16="http://schemas.microsoft.com/office/drawing/2014/main" id="{43C79DA2-99DB-A145-AEEA-147331CC41BE}"/>
              </a:ext>
            </a:extLst>
          </p:cNvPr>
          <p:cNvCxnSpPr>
            <a:cxnSpLocks/>
            <a:stCxn id="50" idx="0"/>
            <a:endCxn id="40" idx="0"/>
          </p:cNvCxnSpPr>
          <p:nvPr/>
        </p:nvCxnSpPr>
        <p:spPr>
          <a:xfrm flipV="1">
            <a:off x="2860838" y="4239900"/>
            <a:ext cx="616359"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C4455B-46A5-E24A-B67E-8D89D0314F00}"/>
              </a:ext>
            </a:extLst>
          </p:cNvPr>
          <p:cNvCxnSpPr>
            <a:cxnSpLocks/>
            <a:stCxn id="51" idx="0"/>
            <a:endCxn id="40" idx="0"/>
          </p:cNvCxnSpPr>
          <p:nvPr/>
        </p:nvCxnSpPr>
        <p:spPr>
          <a:xfrm flipH="1" flipV="1">
            <a:off x="3477197" y="4239900"/>
            <a:ext cx="521009"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6F12FD3-BA8E-8244-BD87-92E447205F8B}"/>
              </a:ext>
            </a:extLst>
          </p:cNvPr>
          <p:cNvCxnSpPr>
            <a:cxnSpLocks/>
            <a:stCxn id="52" idx="0"/>
            <a:endCxn id="41" idx="0"/>
          </p:cNvCxnSpPr>
          <p:nvPr/>
        </p:nvCxnSpPr>
        <p:spPr>
          <a:xfrm flipV="1">
            <a:off x="5127002" y="4239900"/>
            <a:ext cx="590321" cy="1521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6E07CEB-368C-6743-A279-5838C18BA253}"/>
              </a:ext>
            </a:extLst>
          </p:cNvPr>
          <p:cNvCxnSpPr>
            <a:cxnSpLocks/>
            <a:stCxn id="53" idx="0"/>
          </p:cNvCxnSpPr>
          <p:nvPr/>
        </p:nvCxnSpPr>
        <p:spPr>
          <a:xfrm flipH="1" flipV="1">
            <a:off x="5717324" y="4233279"/>
            <a:ext cx="547046"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6A96B1D9-35DF-BF43-8EEE-E40256B58CA6}"/>
              </a:ext>
            </a:extLst>
          </p:cNvPr>
          <p:cNvSpPr/>
          <p:nvPr/>
        </p:nvSpPr>
        <p:spPr>
          <a:xfrm>
            <a:off x="2506504" y="4239900"/>
            <a:ext cx="1941386"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9 | 4 </a:t>
            </a:r>
            <a:r>
              <a:rPr lang="en-TW" sz="2800" dirty="0">
                <a:sym typeface="Wingdings" pitchFamily="2" charset="2"/>
              </a:rPr>
              <a:t> </a:t>
            </a:r>
            <a:r>
              <a:rPr lang="en-TW" sz="2800" b="1" dirty="0">
                <a:solidFill>
                  <a:srgbClr val="FF0000"/>
                </a:solidFill>
                <a:sym typeface="Wingdings" pitchFamily="2" charset="2"/>
              </a:rPr>
              <a:t>4 9</a:t>
            </a:r>
            <a:endParaRPr lang="en-TW" sz="2800" b="1" dirty="0">
              <a:solidFill>
                <a:srgbClr val="FF0000"/>
              </a:solidFill>
            </a:endParaRPr>
          </a:p>
        </p:txBody>
      </p:sp>
      <p:sp>
        <p:nvSpPr>
          <p:cNvPr id="41" name="Rounded Rectangle 40">
            <a:extLst>
              <a:ext uri="{FF2B5EF4-FFF2-40B4-BE49-F238E27FC236}">
                <a16:creationId xmlns:a16="http://schemas.microsoft.com/office/drawing/2014/main" id="{711BF70D-4564-5149-84C0-6F3F744A6191}"/>
              </a:ext>
            </a:extLst>
          </p:cNvPr>
          <p:cNvSpPr/>
          <p:nvPr/>
        </p:nvSpPr>
        <p:spPr>
          <a:xfrm>
            <a:off x="4746630" y="4239900"/>
            <a:ext cx="1941386"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3 | 8 </a:t>
            </a:r>
            <a:r>
              <a:rPr lang="en-TW" sz="2800" dirty="0">
                <a:sym typeface="Wingdings" pitchFamily="2" charset="2"/>
              </a:rPr>
              <a:t> </a:t>
            </a:r>
            <a:r>
              <a:rPr lang="en-TW" sz="2800" b="1" dirty="0">
                <a:solidFill>
                  <a:srgbClr val="FF0000"/>
                </a:solidFill>
                <a:sym typeface="Wingdings" pitchFamily="2" charset="2"/>
              </a:rPr>
              <a:t>3 8</a:t>
            </a:r>
            <a:endParaRPr lang="en-TW" sz="2800" b="1" dirty="0">
              <a:solidFill>
                <a:srgbClr val="FF0000"/>
              </a:solidFill>
            </a:endParaRPr>
          </a:p>
        </p:txBody>
      </p:sp>
      <p:cxnSp>
        <p:nvCxnSpPr>
          <p:cNvPr id="73" name="Straight Connector 72">
            <a:extLst>
              <a:ext uri="{FF2B5EF4-FFF2-40B4-BE49-F238E27FC236}">
                <a16:creationId xmlns:a16="http://schemas.microsoft.com/office/drawing/2014/main" id="{5FA41089-8A3D-E141-8261-4EC124361013}"/>
              </a:ext>
            </a:extLst>
          </p:cNvPr>
          <p:cNvCxnSpPr>
            <a:cxnSpLocks/>
            <a:stCxn id="54" idx="0"/>
            <a:endCxn id="42" idx="0"/>
          </p:cNvCxnSpPr>
          <p:nvPr/>
        </p:nvCxnSpPr>
        <p:spPr>
          <a:xfrm flipV="1">
            <a:off x="7415780" y="4236120"/>
            <a:ext cx="548778" cy="15249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74B8BBB-A69B-964D-9F59-41747EBA1E57}"/>
              </a:ext>
            </a:extLst>
          </p:cNvPr>
          <p:cNvCxnSpPr>
            <a:cxnSpLocks/>
            <a:stCxn id="55" idx="0"/>
          </p:cNvCxnSpPr>
          <p:nvPr/>
        </p:nvCxnSpPr>
        <p:spPr>
          <a:xfrm flipH="1" flipV="1">
            <a:off x="7957450" y="4233279"/>
            <a:ext cx="595698"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2F5F58F9-3A19-CC4B-9492-7C5F6B9081D3}"/>
              </a:ext>
            </a:extLst>
          </p:cNvPr>
          <p:cNvSpPr/>
          <p:nvPr/>
        </p:nvSpPr>
        <p:spPr>
          <a:xfrm>
            <a:off x="6993865" y="4236120"/>
            <a:ext cx="1941386"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6 | 1 </a:t>
            </a:r>
            <a:r>
              <a:rPr lang="en-TW" sz="2800" dirty="0">
                <a:sym typeface="Wingdings" pitchFamily="2" charset="2"/>
              </a:rPr>
              <a:t> </a:t>
            </a:r>
            <a:r>
              <a:rPr lang="en-TW" sz="2800" b="1" dirty="0">
                <a:solidFill>
                  <a:srgbClr val="FF0000"/>
                </a:solidFill>
                <a:sym typeface="Wingdings" pitchFamily="2" charset="2"/>
              </a:rPr>
              <a:t>1 6</a:t>
            </a:r>
            <a:endParaRPr lang="en-TW" sz="2800" b="1" dirty="0">
              <a:solidFill>
                <a:srgbClr val="FF0000"/>
              </a:solidFill>
            </a:endParaRPr>
          </a:p>
        </p:txBody>
      </p:sp>
      <p:cxnSp>
        <p:nvCxnSpPr>
          <p:cNvPr id="79" name="Straight Connector 78">
            <a:extLst>
              <a:ext uri="{FF2B5EF4-FFF2-40B4-BE49-F238E27FC236}">
                <a16:creationId xmlns:a16="http://schemas.microsoft.com/office/drawing/2014/main" id="{8C28086B-56B9-194F-9F3D-C04E9C18FDCD}"/>
              </a:ext>
            </a:extLst>
          </p:cNvPr>
          <p:cNvCxnSpPr>
            <a:cxnSpLocks/>
            <a:stCxn id="39" idx="0"/>
            <a:endCxn id="37" idx="0"/>
          </p:cNvCxnSpPr>
          <p:nvPr/>
        </p:nvCxnSpPr>
        <p:spPr>
          <a:xfrm flipV="1">
            <a:off x="1108946" y="2729934"/>
            <a:ext cx="1120996" cy="15099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8704476-2FD7-6340-90B9-6F23D6E1E0E9}"/>
              </a:ext>
            </a:extLst>
          </p:cNvPr>
          <p:cNvCxnSpPr>
            <a:cxnSpLocks/>
            <a:stCxn id="40" idx="0"/>
            <a:endCxn id="37" idx="0"/>
          </p:cNvCxnSpPr>
          <p:nvPr/>
        </p:nvCxnSpPr>
        <p:spPr>
          <a:xfrm flipH="1" flipV="1">
            <a:off x="2229942" y="2729934"/>
            <a:ext cx="1247255" cy="15099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22EAEED-6CE4-2F4C-98B6-E3FA3083C211}"/>
              </a:ext>
            </a:extLst>
          </p:cNvPr>
          <p:cNvCxnSpPr>
            <a:cxnSpLocks/>
            <a:stCxn id="41" idx="0"/>
            <a:endCxn id="38" idx="0"/>
          </p:cNvCxnSpPr>
          <p:nvPr/>
        </p:nvCxnSpPr>
        <p:spPr>
          <a:xfrm flipV="1">
            <a:off x="5717323" y="2708344"/>
            <a:ext cx="1177943" cy="15315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3DA6B18-B17D-4341-89DB-D5D4A223F8BD}"/>
              </a:ext>
            </a:extLst>
          </p:cNvPr>
          <p:cNvCxnSpPr>
            <a:cxnSpLocks/>
            <a:stCxn id="42" idx="0"/>
            <a:endCxn id="38" idx="0"/>
          </p:cNvCxnSpPr>
          <p:nvPr/>
        </p:nvCxnSpPr>
        <p:spPr>
          <a:xfrm flipH="1" flipV="1">
            <a:off x="6895266" y="2708344"/>
            <a:ext cx="1069292" cy="15277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7519E86-5A8A-D340-8C84-7145C56AE485}"/>
              </a:ext>
            </a:extLst>
          </p:cNvPr>
          <p:cNvCxnSpPr>
            <a:cxnSpLocks/>
            <a:stCxn id="37" idx="0"/>
            <a:endCxn id="36" idx="0"/>
          </p:cNvCxnSpPr>
          <p:nvPr/>
        </p:nvCxnSpPr>
        <p:spPr>
          <a:xfrm flipV="1">
            <a:off x="2229942" y="1156142"/>
            <a:ext cx="1940858" cy="15737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4C66D55-9E09-EA48-8BFB-A44D861C1AAA}"/>
              </a:ext>
            </a:extLst>
          </p:cNvPr>
          <p:cNvCxnSpPr>
            <a:cxnSpLocks/>
            <a:stCxn id="38" idx="0"/>
            <a:endCxn id="36" idx="0"/>
          </p:cNvCxnSpPr>
          <p:nvPr/>
        </p:nvCxnSpPr>
        <p:spPr>
          <a:xfrm flipH="1" flipV="1">
            <a:off x="4170800" y="1156142"/>
            <a:ext cx="2724466" cy="15522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EC5DA888-F43A-AE4A-B9CA-EBF0A826C85B}"/>
              </a:ext>
            </a:extLst>
          </p:cNvPr>
          <p:cNvSpPr/>
          <p:nvPr/>
        </p:nvSpPr>
        <p:spPr>
          <a:xfrm>
            <a:off x="1629822" y="1156142"/>
            <a:ext cx="5081955"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2 9 4 | 3 8 6 1 </a:t>
            </a:r>
            <a:r>
              <a:rPr lang="en-TW" sz="2800" dirty="0">
                <a:sym typeface="Wingdings" pitchFamily="2" charset="2"/>
              </a:rPr>
              <a:t> </a:t>
            </a:r>
            <a:r>
              <a:rPr lang="en-TW" sz="2800" b="1" dirty="0">
                <a:solidFill>
                  <a:srgbClr val="FF0000"/>
                </a:solidFill>
                <a:sym typeface="Wingdings" pitchFamily="2" charset="2"/>
              </a:rPr>
              <a:t>1 2 3 4 6 7 8 9</a:t>
            </a:r>
            <a:endParaRPr lang="en-TW" sz="2800" b="1" dirty="0">
              <a:solidFill>
                <a:srgbClr val="FF0000"/>
              </a:solidFill>
            </a:endParaRPr>
          </a:p>
        </p:txBody>
      </p:sp>
      <p:sp>
        <p:nvSpPr>
          <p:cNvPr id="37" name="Rounded Rectangle 36">
            <a:extLst>
              <a:ext uri="{FF2B5EF4-FFF2-40B4-BE49-F238E27FC236}">
                <a16:creationId xmlns:a16="http://schemas.microsoft.com/office/drawing/2014/main" id="{7836DAA1-14C4-9641-A0CA-777853EC392E}"/>
              </a:ext>
            </a:extLst>
          </p:cNvPr>
          <p:cNvSpPr/>
          <p:nvPr/>
        </p:nvSpPr>
        <p:spPr>
          <a:xfrm>
            <a:off x="733937" y="2729934"/>
            <a:ext cx="2992010"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7 2 | 9 4 </a:t>
            </a:r>
            <a:r>
              <a:rPr lang="en-TW" sz="2800" dirty="0">
                <a:sym typeface="Wingdings" pitchFamily="2" charset="2"/>
              </a:rPr>
              <a:t> </a:t>
            </a:r>
            <a:r>
              <a:rPr lang="en-TW" sz="2800" b="1" dirty="0">
                <a:solidFill>
                  <a:srgbClr val="FF0000"/>
                </a:solidFill>
                <a:sym typeface="Wingdings" pitchFamily="2" charset="2"/>
              </a:rPr>
              <a:t>2 4 7 9</a:t>
            </a:r>
            <a:endParaRPr lang="en-TW" sz="2800" b="1" dirty="0">
              <a:solidFill>
                <a:srgbClr val="FF0000"/>
              </a:solidFill>
            </a:endParaRPr>
          </a:p>
        </p:txBody>
      </p:sp>
      <p:sp>
        <p:nvSpPr>
          <p:cNvPr id="38" name="Rounded Rectangle 37">
            <a:extLst>
              <a:ext uri="{FF2B5EF4-FFF2-40B4-BE49-F238E27FC236}">
                <a16:creationId xmlns:a16="http://schemas.microsoft.com/office/drawing/2014/main" id="{1055C62F-2297-9944-B991-16BEF2062990}"/>
              </a:ext>
            </a:extLst>
          </p:cNvPr>
          <p:cNvSpPr/>
          <p:nvPr/>
        </p:nvSpPr>
        <p:spPr>
          <a:xfrm>
            <a:off x="5399261" y="2708344"/>
            <a:ext cx="2992010" cy="762000"/>
          </a:xfrm>
          <a:prstGeom prst="roundRect">
            <a:avLst/>
          </a:prstGeom>
          <a:ln w="1905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TW" sz="2800" dirty="0"/>
              <a:t>3 8 | 6 1 </a:t>
            </a:r>
            <a:r>
              <a:rPr lang="en-TW" sz="2800" dirty="0">
                <a:sym typeface="Wingdings" pitchFamily="2" charset="2"/>
              </a:rPr>
              <a:t> </a:t>
            </a:r>
            <a:r>
              <a:rPr lang="en-TW" sz="2800" b="1" dirty="0">
                <a:solidFill>
                  <a:srgbClr val="FF0000"/>
                </a:solidFill>
                <a:sym typeface="Wingdings" pitchFamily="2" charset="2"/>
              </a:rPr>
              <a:t>1 3 6 8</a:t>
            </a:r>
            <a:endParaRPr lang="en-TW" sz="2800" b="1" dirty="0">
              <a:solidFill>
                <a:srgbClr val="FF0000"/>
              </a:solidFill>
            </a:endParaRPr>
          </a:p>
        </p:txBody>
      </p:sp>
      <p:sp>
        <p:nvSpPr>
          <p:cNvPr id="99" name="Rectangle 98">
            <a:extLst>
              <a:ext uri="{FF2B5EF4-FFF2-40B4-BE49-F238E27FC236}">
                <a16:creationId xmlns:a16="http://schemas.microsoft.com/office/drawing/2014/main" id="{1300A577-9408-1240-BD73-E852308EBDCB}"/>
              </a:ext>
            </a:extLst>
          </p:cNvPr>
          <p:cNvSpPr/>
          <p:nvPr/>
        </p:nvSpPr>
        <p:spPr>
          <a:xfrm>
            <a:off x="145322" y="1184527"/>
            <a:ext cx="1341500" cy="523220"/>
          </a:xfrm>
          <a:prstGeom prst="rect">
            <a:avLst/>
          </a:prstGeom>
        </p:spPr>
        <p:txBody>
          <a:bodyPr wrap="square">
            <a:spAutoFit/>
          </a:bodyPr>
          <a:lstStyle/>
          <a:p>
            <a:r>
              <a:rPr lang="en-US" sz="2800" b="1" dirty="0">
                <a:latin typeface="Helvetica" pitchFamily="2" charset="0"/>
              </a:rPr>
              <a:t>Merge </a:t>
            </a:r>
            <a:endParaRPr lang="en-US" sz="2800" b="1" dirty="0">
              <a:effectLst/>
              <a:latin typeface="Helvetica" pitchFamily="2" charset="0"/>
            </a:endParaRPr>
          </a:p>
        </p:txBody>
      </p:sp>
      <p:sp>
        <p:nvSpPr>
          <p:cNvPr id="100" name="Up Arrow 99">
            <a:extLst>
              <a:ext uri="{FF2B5EF4-FFF2-40B4-BE49-F238E27FC236}">
                <a16:creationId xmlns:a16="http://schemas.microsoft.com/office/drawing/2014/main" id="{6EA72AB2-CE85-394B-95BC-682F9C98B7B3}"/>
              </a:ext>
            </a:extLst>
          </p:cNvPr>
          <p:cNvSpPr/>
          <p:nvPr/>
        </p:nvSpPr>
        <p:spPr>
          <a:xfrm rot="3067381">
            <a:off x="1832052" y="1965039"/>
            <a:ext cx="575713" cy="7168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2" name="Up Arrow 101">
            <a:extLst>
              <a:ext uri="{FF2B5EF4-FFF2-40B4-BE49-F238E27FC236}">
                <a16:creationId xmlns:a16="http://schemas.microsoft.com/office/drawing/2014/main" id="{849EBBB7-FDFE-5342-8D9D-A24C6A677F69}"/>
              </a:ext>
            </a:extLst>
          </p:cNvPr>
          <p:cNvSpPr/>
          <p:nvPr/>
        </p:nvSpPr>
        <p:spPr>
          <a:xfrm rot="18532619" flipH="1">
            <a:off x="6626202" y="1965040"/>
            <a:ext cx="575713" cy="7168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7175589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65F32-32F4-7149-B7DD-C3648B39F9CF}"/>
              </a:ext>
            </a:extLst>
          </p:cNvPr>
          <p:cNvSpPr>
            <a:spLocks noGrp="1"/>
          </p:cNvSpPr>
          <p:nvPr>
            <p:ph type="title"/>
          </p:nvPr>
        </p:nvSpPr>
        <p:spPr/>
        <p:txBody>
          <a:bodyPr>
            <a:normAutofit/>
          </a:bodyPr>
          <a:lstStyle/>
          <a:p>
            <a:r>
              <a:rPr lang="en-US" b="1" dirty="0"/>
              <a:t>Java Implementation </a:t>
            </a:r>
            <a:endParaRPr lang="en-TW" dirty="0"/>
          </a:p>
        </p:txBody>
      </p:sp>
      <p:sp>
        <p:nvSpPr>
          <p:cNvPr id="3" name="Content Placeholder 2">
            <a:extLst>
              <a:ext uri="{FF2B5EF4-FFF2-40B4-BE49-F238E27FC236}">
                <a16:creationId xmlns:a16="http://schemas.microsoft.com/office/drawing/2014/main" id="{C53A91FD-A1FD-3049-A246-64E2AAE20901}"/>
              </a:ext>
            </a:extLst>
          </p:cNvPr>
          <p:cNvSpPr>
            <a:spLocks noGrp="1"/>
          </p:cNvSpPr>
          <p:nvPr>
            <p:ph idx="1"/>
          </p:nvPr>
        </p:nvSpPr>
        <p:spPr/>
        <p:txBody>
          <a:bodyPr>
            <a:normAutofit/>
          </a:bodyPr>
          <a:lstStyle/>
          <a:p>
            <a:pPr marL="0" indent="0">
              <a:buNone/>
            </a:pPr>
            <a:r>
              <a:rPr lang="en-US" sz="2200" dirty="0"/>
              <a:t>public void </a:t>
            </a:r>
            <a:r>
              <a:rPr lang="en-US" sz="2200" dirty="0" err="1"/>
              <a:t>recMergeSort</a:t>
            </a:r>
            <a:r>
              <a:rPr lang="en-US" sz="2200" dirty="0"/>
              <a:t>(long[] </a:t>
            </a:r>
            <a:r>
              <a:rPr lang="en-US" sz="2200" dirty="0" err="1"/>
              <a:t>workSpace</a:t>
            </a:r>
            <a:r>
              <a:rPr lang="en-US" sz="2200" dirty="0"/>
              <a:t>, int </a:t>
            </a:r>
            <a:r>
              <a:rPr lang="en-US" sz="2200" dirty="0" err="1"/>
              <a:t>lowerBound</a:t>
            </a:r>
            <a:r>
              <a:rPr lang="en-US" sz="2200" dirty="0"/>
              <a:t>, int </a:t>
            </a:r>
            <a:r>
              <a:rPr lang="en-US" sz="2200" dirty="0" err="1"/>
              <a:t>upperBound</a:t>
            </a:r>
            <a:r>
              <a:rPr lang="en-US" sz="2200" dirty="0"/>
              <a:t>) { </a:t>
            </a:r>
          </a:p>
          <a:p>
            <a:pPr marL="457200" lvl="1" indent="0">
              <a:buNone/>
            </a:pPr>
            <a:r>
              <a:rPr lang="en-US" sz="2200" dirty="0"/>
              <a:t>if(</a:t>
            </a:r>
            <a:r>
              <a:rPr lang="en-US" sz="2200" dirty="0" err="1"/>
              <a:t>lowerBound</a:t>
            </a:r>
            <a:r>
              <a:rPr lang="en-US" sz="2200" dirty="0"/>
              <a:t> == </a:t>
            </a:r>
            <a:r>
              <a:rPr lang="en-US" sz="2200" dirty="0" err="1"/>
              <a:t>upperBound</a:t>
            </a:r>
            <a:r>
              <a:rPr lang="en-US" sz="2200" dirty="0"/>
              <a:t>) // if range is 1, </a:t>
            </a:r>
          </a:p>
          <a:p>
            <a:pPr marL="914400" lvl="2" indent="0">
              <a:buNone/>
            </a:pPr>
            <a:r>
              <a:rPr lang="en-US" sz="2200" dirty="0"/>
              <a:t>return; // no use sorting </a:t>
            </a:r>
          </a:p>
          <a:p>
            <a:pPr marL="457200" lvl="1" indent="0">
              <a:buNone/>
            </a:pPr>
            <a:r>
              <a:rPr lang="en-US" sz="2200" dirty="0"/>
              <a:t>else { // find midpoint </a:t>
            </a:r>
          </a:p>
          <a:p>
            <a:pPr marL="914400" lvl="2" indent="0">
              <a:buNone/>
            </a:pPr>
            <a:r>
              <a:rPr lang="en-US" sz="2200" dirty="0"/>
              <a:t>int mid = (</a:t>
            </a:r>
            <a:r>
              <a:rPr lang="en-US" sz="2200" dirty="0" err="1"/>
              <a:t>lowerBound+upperBound</a:t>
            </a:r>
            <a:r>
              <a:rPr lang="en-US" sz="2200" dirty="0"/>
              <a:t>) / 2;  // sort low half </a:t>
            </a:r>
          </a:p>
          <a:p>
            <a:pPr marL="914400" lvl="2" indent="0">
              <a:buNone/>
            </a:pPr>
            <a:r>
              <a:rPr lang="en-US" sz="2200" dirty="0" err="1"/>
              <a:t>recMergeSort</a:t>
            </a:r>
            <a:r>
              <a:rPr lang="en-US" sz="2200" dirty="0"/>
              <a:t>(</a:t>
            </a:r>
            <a:r>
              <a:rPr lang="en-US" sz="2200" dirty="0" err="1"/>
              <a:t>workSpace</a:t>
            </a:r>
            <a:r>
              <a:rPr lang="en-US" sz="2200" dirty="0"/>
              <a:t>, </a:t>
            </a:r>
            <a:r>
              <a:rPr lang="en-US" sz="2200" dirty="0" err="1"/>
              <a:t>lowerBound</a:t>
            </a:r>
            <a:r>
              <a:rPr lang="en-US" sz="2200" dirty="0"/>
              <a:t>, mid);  // sort high half </a:t>
            </a:r>
          </a:p>
          <a:p>
            <a:pPr marL="914400" lvl="2" indent="0">
              <a:buNone/>
            </a:pPr>
            <a:r>
              <a:rPr lang="en-US" sz="2200" dirty="0" err="1"/>
              <a:t>recMergeSort</a:t>
            </a:r>
            <a:r>
              <a:rPr lang="en-US" sz="2200" dirty="0"/>
              <a:t>(</a:t>
            </a:r>
            <a:r>
              <a:rPr lang="en-US" sz="2200" dirty="0" err="1"/>
              <a:t>workSpace</a:t>
            </a:r>
            <a:r>
              <a:rPr lang="en-US" sz="2200" dirty="0"/>
              <a:t>, mid+1, </a:t>
            </a:r>
            <a:r>
              <a:rPr lang="en-US" sz="2200" dirty="0" err="1"/>
              <a:t>upperBound</a:t>
            </a:r>
            <a:r>
              <a:rPr lang="en-US" sz="2200" dirty="0"/>
              <a:t>);  // merge them </a:t>
            </a:r>
          </a:p>
          <a:p>
            <a:pPr marL="914400" lvl="2" indent="0">
              <a:buNone/>
            </a:pPr>
            <a:r>
              <a:rPr lang="en-US" sz="2200" dirty="0"/>
              <a:t>merge(</a:t>
            </a:r>
            <a:r>
              <a:rPr lang="en-US" sz="2200" dirty="0" err="1"/>
              <a:t>workSpace</a:t>
            </a:r>
            <a:r>
              <a:rPr lang="en-US" sz="2200" dirty="0"/>
              <a:t>, </a:t>
            </a:r>
            <a:r>
              <a:rPr lang="en-US" sz="2200" dirty="0" err="1"/>
              <a:t>lowerBound</a:t>
            </a:r>
            <a:r>
              <a:rPr lang="en-US" sz="2200" dirty="0"/>
              <a:t>, mid+1, </a:t>
            </a:r>
            <a:r>
              <a:rPr lang="en-US" sz="2200" dirty="0" err="1"/>
              <a:t>upperBound</a:t>
            </a:r>
            <a:r>
              <a:rPr lang="en-US" sz="2200" dirty="0"/>
              <a:t>); </a:t>
            </a:r>
          </a:p>
          <a:p>
            <a:pPr marL="457200" lvl="1" indent="0">
              <a:buNone/>
            </a:pPr>
            <a:r>
              <a:rPr lang="en-US" sz="2200" dirty="0"/>
              <a:t>} </a:t>
            </a:r>
          </a:p>
          <a:p>
            <a:pPr marL="0" indent="0">
              <a:buNone/>
            </a:pPr>
            <a:r>
              <a:rPr lang="en-US" sz="2200" dirty="0"/>
              <a:t>} </a:t>
            </a:r>
          </a:p>
          <a:p>
            <a:endParaRPr lang="en-TW" dirty="0"/>
          </a:p>
        </p:txBody>
      </p:sp>
      <p:sp>
        <p:nvSpPr>
          <p:cNvPr id="4" name="Slide Number Placeholder 3">
            <a:extLst>
              <a:ext uri="{FF2B5EF4-FFF2-40B4-BE49-F238E27FC236}">
                <a16:creationId xmlns:a16="http://schemas.microsoft.com/office/drawing/2014/main" id="{A4211061-B86F-EB4A-B70E-AAF292DEDB60}"/>
              </a:ext>
            </a:extLst>
          </p:cNvPr>
          <p:cNvSpPr>
            <a:spLocks noGrp="1"/>
          </p:cNvSpPr>
          <p:nvPr>
            <p:ph type="sldNum" sz="quarter" idx="12"/>
          </p:nvPr>
        </p:nvSpPr>
        <p:spPr/>
        <p:txBody>
          <a:bodyPr/>
          <a:lstStyle/>
          <a:p>
            <a:fld id="{14B373FC-FF3A-C64D-BE97-055D2267A4A7}" type="slidenum">
              <a:rPr lang="en-TW" smtClean="0"/>
              <a:t>66</a:t>
            </a:fld>
            <a:endParaRPr lang="en-TW"/>
          </a:p>
        </p:txBody>
      </p:sp>
    </p:spTree>
    <p:extLst>
      <p:ext uri="{BB962C8B-B14F-4D97-AF65-F5344CB8AC3E}">
        <p14:creationId xmlns:p14="http://schemas.microsoft.com/office/powerpoint/2010/main" val="40079047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DC3B8-ECD5-C74A-BC61-2584F2DC0384}"/>
              </a:ext>
            </a:extLst>
          </p:cNvPr>
          <p:cNvSpPr>
            <a:spLocks noGrp="1"/>
          </p:cNvSpPr>
          <p:nvPr>
            <p:ph type="title"/>
          </p:nvPr>
        </p:nvSpPr>
        <p:spPr/>
        <p:txBody>
          <a:bodyPr>
            <a:normAutofit fontScale="90000"/>
          </a:bodyPr>
          <a:lstStyle/>
          <a:p>
            <a:r>
              <a:rPr lang="en-US" b="1" dirty="0" err="1"/>
              <a:t>MergeSort</a:t>
            </a:r>
            <a:r>
              <a:rPr lang="en-US" b="1" dirty="0"/>
              <a:t> Alternative Version (2 in 1) </a:t>
            </a:r>
            <a:endParaRPr lang="en-TW" dirty="0"/>
          </a:p>
        </p:txBody>
      </p:sp>
      <p:sp>
        <p:nvSpPr>
          <p:cNvPr id="3" name="Content Placeholder 2">
            <a:extLst>
              <a:ext uri="{FF2B5EF4-FFF2-40B4-BE49-F238E27FC236}">
                <a16:creationId xmlns:a16="http://schemas.microsoft.com/office/drawing/2014/main" id="{CBACF8F7-39AF-124F-88E0-0DF405E97A56}"/>
              </a:ext>
            </a:extLst>
          </p:cNvPr>
          <p:cNvSpPr>
            <a:spLocks noGrp="1"/>
          </p:cNvSpPr>
          <p:nvPr>
            <p:ph idx="1"/>
          </p:nvPr>
        </p:nvSpPr>
        <p:spPr/>
        <p:txBody>
          <a:bodyPr>
            <a:noAutofit/>
          </a:bodyPr>
          <a:lstStyle/>
          <a:p>
            <a:pPr marL="0" indent="0">
              <a:buNone/>
            </a:pPr>
            <a:r>
              <a:rPr lang="en-US" sz="1800" dirty="0"/>
              <a:t>public static void </a:t>
            </a:r>
            <a:r>
              <a:rPr lang="en-US" sz="1800" dirty="0" err="1"/>
              <a:t>mergeSort</a:t>
            </a:r>
            <a:r>
              <a:rPr lang="en-US" sz="1800" dirty="0"/>
              <a:t>(int left, int right) { </a:t>
            </a:r>
          </a:p>
          <a:p>
            <a:pPr marL="457200" lvl="1" indent="0">
              <a:buNone/>
            </a:pPr>
            <a:r>
              <a:rPr lang="en-US" sz="1800" dirty="0"/>
              <a:t>int mid = (left + right) /2; </a:t>
            </a:r>
            <a:r>
              <a:rPr lang="en-US" sz="1800" dirty="0">
                <a:solidFill>
                  <a:srgbClr val="FF0000"/>
                </a:solidFill>
              </a:rPr>
              <a:t>// computes midpoint </a:t>
            </a:r>
          </a:p>
          <a:p>
            <a:pPr marL="457200" lvl="1" indent="0">
              <a:buNone/>
            </a:pPr>
            <a:r>
              <a:rPr lang="en-US" sz="1800" dirty="0"/>
              <a:t>if(left == right) return;  </a:t>
            </a:r>
            <a:r>
              <a:rPr lang="en-US" sz="1800" dirty="0">
                <a:solidFill>
                  <a:srgbClr val="FF0000"/>
                </a:solidFill>
              </a:rPr>
              <a:t>//base case </a:t>
            </a:r>
          </a:p>
          <a:p>
            <a:pPr marL="457200" lvl="1" indent="0">
              <a:buNone/>
            </a:pPr>
            <a:r>
              <a:rPr lang="en-US" sz="1800" dirty="0" err="1"/>
              <a:t>mergeSort</a:t>
            </a:r>
            <a:r>
              <a:rPr lang="en-US" sz="1800" dirty="0"/>
              <a:t>(left, mid); </a:t>
            </a:r>
          </a:p>
          <a:p>
            <a:pPr marL="457200" lvl="1" indent="0">
              <a:buNone/>
            </a:pPr>
            <a:r>
              <a:rPr lang="en-US" sz="1800" dirty="0" err="1"/>
              <a:t>mergeSort</a:t>
            </a:r>
            <a:r>
              <a:rPr lang="en-US" sz="1800" dirty="0"/>
              <a:t>(mid+1, right); </a:t>
            </a:r>
          </a:p>
          <a:p>
            <a:pPr marL="457200" lvl="1" indent="0">
              <a:buNone/>
            </a:pPr>
            <a:r>
              <a:rPr lang="en-US" sz="1800" dirty="0"/>
              <a:t>for(int </a:t>
            </a:r>
            <a:r>
              <a:rPr lang="en-US" sz="1800" dirty="0" err="1"/>
              <a:t>i</a:t>
            </a:r>
            <a:r>
              <a:rPr lang="en-US" sz="1800" dirty="0"/>
              <a:t> = left; </a:t>
            </a:r>
            <a:r>
              <a:rPr lang="en-US" sz="1800" dirty="0" err="1"/>
              <a:t>i</a:t>
            </a:r>
            <a:r>
              <a:rPr lang="en-US" sz="1800" dirty="0"/>
              <a:t> &lt;= right; </a:t>
            </a:r>
            <a:r>
              <a:rPr lang="en-US" sz="1800" dirty="0" err="1"/>
              <a:t>i</a:t>
            </a:r>
            <a:r>
              <a:rPr lang="en-US" sz="1800" dirty="0"/>
              <a:t>++) </a:t>
            </a:r>
          </a:p>
          <a:p>
            <a:pPr marL="914400" lvl="2" indent="0">
              <a:buNone/>
            </a:pPr>
            <a:r>
              <a:rPr lang="en-US" sz="1800" dirty="0" err="1"/>
              <a:t>workSpace</a:t>
            </a:r>
            <a:r>
              <a:rPr lang="en-US" sz="1800" dirty="0"/>
              <a:t>[</a:t>
            </a:r>
            <a:r>
              <a:rPr lang="en-US" sz="1800" dirty="0" err="1"/>
              <a:t>i</a:t>
            </a:r>
            <a:r>
              <a:rPr lang="en-US" sz="1800" dirty="0"/>
              <a:t>] = array[</a:t>
            </a:r>
            <a:r>
              <a:rPr lang="en-US" sz="1800" dirty="0" err="1"/>
              <a:t>i</a:t>
            </a:r>
            <a:r>
              <a:rPr lang="en-US" sz="1800" dirty="0"/>
              <a:t>]; </a:t>
            </a:r>
            <a:r>
              <a:rPr lang="en-US" sz="1800" dirty="0">
                <a:solidFill>
                  <a:srgbClr val="FF0000"/>
                </a:solidFill>
              </a:rPr>
              <a:t>//copies entire array into workspace </a:t>
            </a:r>
          </a:p>
          <a:p>
            <a:pPr marL="457200" lvl="1" indent="0">
              <a:buNone/>
            </a:pPr>
            <a:r>
              <a:rPr lang="en-US" sz="1800" dirty="0"/>
              <a:t>int i1 = left; </a:t>
            </a:r>
          </a:p>
          <a:p>
            <a:pPr marL="457200" lvl="1" indent="0">
              <a:buNone/>
            </a:pPr>
            <a:r>
              <a:rPr lang="en-US" sz="1800" dirty="0"/>
              <a:t>int i2 = mid+1; </a:t>
            </a:r>
          </a:p>
          <a:p>
            <a:pPr marL="457200" lvl="1" indent="0">
              <a:buNone/>
            </a:pPr>
            <a:r>
              <a:rPr lang="en-US" sz="1800" dirty="0"/>
              <a:t>for(int </a:t>
            </a:r>
            <a:r>
              <a:rPr lang="en-US" sz="1800" dirty="0" err="1"/>
              <a:t>curr</a:t>
            </a:r>
            <a:r>
              <a:rPr lang="en-US" sz="1800" dirty="0"/>
              <a:t> = left; </a:t>
            </a:r>
            <a:r>
              <a:rPr lang="en-US" sz="1800" dirty="0" err="1"/>
              <a:t>curr</a:t>
            </a:r>
            <a:r>
              <a:rPr lang="en-US" sz="1800" dirty="0"/>
              <a:t> &lt;= right; </a:t>
            </a:r>
            <a:r>
              <a:rPr lang="en-US" sz="1800" dirty="0" err="1"/>
              <a:t>curr</a:t>
            </a:r>
            <a:r>
              <a:rPr lang="en-US" sz="1800" dirty="0"/>
              <a:t>++){ //merge workspace </a:t>
            </a:r>
          </a:p>
          <a:p>
            <a:pPr marL="914400" lvl="2" indent="0">
              <a:buNone/>
            </a:pPr>
            <a:r>
              <a:rPr lang="en-US" sz="1800" dirty="0"/>
              <a:t>if(i1&gt;mid){ array[</a:t>
            </a:r>
            <a:r>
              <a:rPr lang="en-US" sz="1800" dirty="0" err="1"/>
              <a:t>curr</a:t>
            </a:r>
            <a:r>
              <a:rPr lang="en-US" sz="1800" dirty="0"/>
              <a:t>] = </a:t>
            </a:r>
            <a:r>
              <a:rPr lang="en-US" sz="1800" dirty="0" err="1"/>
              <a:t>workSpace</a:t>
            </a:r>
            <a:r>
              <a:rPr lang="en-US" sz="1800" dirty="0"/>
              <a:t>[i2++];   } </a:t>
            </a:r>
            <a:r>
              <a:rPr lang="en-US" sz="1800" dirty="0">
                <a:solidFill>
                  <a:srgbClr val="FF0000"/>
                </a:solidFill>
              </a:rPr>
              <a:t>//copies all remnants in </a:t>
            </a:r>
          </a:p>
          <a:p>
            <a:pPr marL="914400" lvl="2" indent="0">
              <a:buNone/>
            </a:pPr>
            <a:r>
              <a:rPr lang="en-US" sz="1800" dirty="0"/>
              <a:t>else if(i2&gt;right){array[</a:t>
            </a:r>
            <a:r>
              <a:rPr lang="en-US" sz="1800" dirty="0" err="1"/>
              <a:t>curr</a:t>
            </a:r>
            <a:r>
              <a:rPr lang="en-US" sz="1800" dirty="0"/>
              <a:t>] = </a:t>
            </a:r>
            <a:r>
              <a:rPr lang="en-US" sz="1800" dirty="0" err="1"/>
              <a:t>workSpace</a:t>
            </a:r>
            <a:r>
              <a:rPr lang="en-US" sz="1800" dirty="0"/>
              <a:t>[i1++];  } </a:t>
            </a:r>
            <a:r>
              <a:rPr lang="en-US" sz="1800" dirty="0">
                <a:solidFill>
                  <a:srgbClr val="FF0000"/>
                </a:solidFill>
              </a:rPr>
              <a:t>//copies all remnants in </a:t>
            </a:r>
          </a:p>
          <a:p>
            <a:pPr marL="914400" lvl="2" indent="0">
              <a:buNone/>
            </a:pPr>
            <a:r>
              <a:rPr lang="en-US" sz="1800" dirty="0"/>
              <a:t>else if(</a:t>
            </a:r>
            <a:r>
              <a:rPr lang="en-US" sz="1800" dirty="0" err="1"/>
              <a:t>workSpace</a:t>
            </a:r>
            <a:r>
              <a:rPr lang="en-US" sz="1800" dirty="0"/>
              <a:t>[i1] &gt; </a:t>
            </a:r>
            <a:r>
              <a:rPr lang="en-US" sz="1800" dirty="0" err="1"/>
              <a:t>workSpace</a:t>
            </a:r>
            <a:r>
              <a:rPr lang="en-US" sz="1800" dirty="0"/>
              <a:t>[i2]){ array[</a:t>
            </a:r>
            <a:r>
              <a:rPr lang="en-US" sz="1800" dirty="0" err="1"/>
              <a:t>curr</a:t>
            </a:r>
            <a:r>
              <a:rPr lang="en-US" sz="1800" dirty="0"/>
              <a:t>] = </a:t>
            </a:r>
            <a:r>
              <a:rPr lang="en-US" sz="1800" dirty="0" err="1"/>
              <a:t>workSpace</a:t>
            </a:r>
            <a:r>
              <a:rPr lang="en-US" sz="1800" dirty="0"/>
              <a:t>[i1++]; } </a:t>
            </a:r>
            <a:r>
              <a:rPr lang="en-US" sz="1800" dirty="0">
                <a:solidFill>
                  <a:srgbClr val="FF0000"/>
                </a:solidFill>
              </a:rPr>
              <a:t>//merge</a:t>
            </a:r>
          </a:p>
          <a:p>
            <a:pPr marL="914400" lvl="2" indent="0">
              <a:buNone/>
            </a:pPr>
            <a:r>
              <a:rPr lang="en-US" sz="1800" dirty="0"/>
              <a:t>else{ array[</a:t>
            </a:r>
            <a:r>
              <a:rPr lang="en-US" sz="1800" dirty="0" err="1"/>
              <a:t>curr</a:t>
            </a:r>
            <a:r>
              <a:rPr lang="en-US" sz="1800" dirty="0"/>
              <a:t>] = </a:t>
            </a:r>
            <a:r>
              <a:rPr lang="en-US" sz="1800" dirty="0" err="1"/>
              <a:t>workSpace</a:t>
            </a:r>
            <a:r>
              <a:rPr lang="en-US" sz="1800" dirty="0"/>
              <a:t>[i2++]; } </a:t>
            </a:r>
            <a:r>
              <a:rPr lang="en-US" sz="1800" dirty="0">
                <a:solidFill>
                  <a:srgbClr val="FF0000"/>
                </a:solidFill>
              </a:rPr>
              <a:t>//merge </a:t>
            </a:r>
          </a:p>
          <a:p>
            <a:pPr marL="457200" lvl="1" indent="0">
              <a:buNone/>
            </a:pPr>
            <a:r>
              <a:rPr lang="en-US" sz="1800" dirty="0"/>
              <a:t>} </a:t>
            </a:r>
          </a:p>
          <a:p>
            <a:pPr marL="0" indent="0">
              <a:buNone/>
            </a:pPr>
            <a:r>
              <a:rPr lang="en-US" sz="1800" dirty="0"/>
              <a:t>} </a:t>
            </a:r>
          </a:p>
        </p:txBody>
      </p:sp>
      <p:sp>
        <p:nvSpPr>
          <p:cNvPr id="4" name="Slide Number Placeholder 3">
            <a:extLst>
              <a:ext uri="{FF2B5EF4-FFF2-40B4-BE49-F238E27FC236}">
                <a16:creationId xmlns:a16="http://schemas.microsoft.com/office/drawing/2014/main" id="{1D441453-76B4-C14C-8178-B2E91AA988DB}"/>
              </a:ext>
            </a:extLst>
          </p:cNvPr>
          <p:cNvSpPr>
            <a:spLocks noGrp="1"/>
          </p:cNvSpPr>
          <p:nvPr>
            <p:ph type="sldNum" sz="quarter" idx="12"/>
          </p:nvPr>
        </p:nvSpPr>
        <p:spPr/>
        <p:txBody>
          <a:bodyPr/>
          <a:lstStyle/>
          <a:p>
            <a:fld id="{14B373FC-FF3A-C64D-BE97-055D2267A4A7}" type="slidenum">
              <a:rPr lang="en-TW" smtClean="0"/>
              <a:t>67</a:t>
            </a:fld>
            <a:endParaRPr lang="en-TW"/>
          </a:p>
        </p:txBody>
      </p:sp>
      <p:graphicFrame>
        <p:nvGraphicFramePr>
          <p:cNvPr id="15" name="Table 14">
            <a:extLst>
              <a:ext uri="{FF2B5EF4-FFF2-40B4-BE49-F238E27FC236}">
                <a16:creationId xmlns:a16="http://schemas.microsoft.com/office/drawing/2014/main" id="{7DAAC5BD-AAE6-D349-AA15-94D5FF4C8325}"/>
              </a:ext>
            </a:extLst>
          </p:cNvPr>
          <p:cNvGraphicFramePr>
            <a:graphicFrameLocks noGrp="1"/>
          </p:cNvGraphicFramePr>
          <p:nvPr>
            <p:extLst>
              <p:ext uri="{D42A27DB-BD31-4B8C-83A1-F6EECF244321}">
                <p14:modId xmlns:p14="http://schemas.microsoft.com/office/powerpoint/2010/main" val="3645626606"/>
              </p:ext>
            </p:extLst>
          </p:nvPr>
        </p:nvGraphicFramePr>
        <p:xfrm>
          <a:off x="1664677" y="6069017"/>
          <a:ext cx="6049108" cy="213360"/>
        </p:xfrm>
        <a:graphic>
          <a:graphicData uri="http://schemas.openxmlformats.org/drawingml/2006/table">
            <a:tbl>
              <a:tblPr/>
              <a:tblGrid>
                <a:gridCol w="3024554">
                  <a:extLst>
                    <a:ext uri="{9D8B030D-6E8A-4147-A177-3AD203B41FA5}">
                      <a16:colId xmlns:a16="http://schemas.microsoft.com/office/drawing/2014/main" val="1047923964"/>
                    </a:ext>
                  </a:extLst>
                </a:gridCol>
                <a:gridCol w="3024554">
                  <a:extLst>
                    <a:ext uri="{9D8B030D-6E8A-4147-A177-3AD203B41FA5}">
                      <a16:colId xmlns:a16="http://schemas.microsoft.com/office/drawing/2014/main" val="3188638309"/>
                    </a:ext>
                  </a:extLst>
                </a:gridCol>
              </a:tblGrid>
              <a:tr h="0">
                <a:tc>
                  <a:txBody>
                    <a:bodyPr/>
                    <a:lstStyle/>
                    <a:p>
                      <a:endParaRPr lang="en-TW" sz="800" dirty="0"/>
                    </a:p>
                  </a:txBody>
                  <a:tcPr>
                    <a:lnL w="38100" cmpd="sng">
                      <a:solidFill>
                        <a:schemeClr val="tx1"/>
                      </a:solidFill>
                      <a:prstDash val="soli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mpd="sng">
                      <a:solidFill>
                        <a:schemeClr val="tx1"/>
                      </a:solidFill>
                      <a:prstDash val="solid"/>
                    </a:lnB>
                  </a:tcPr>
                </a:tc>
                <a:tc>
                  <a:txBody>
                    <a:bodyPr/>
                    <a:lstStyle/>
                    <a:p>
                      <a:endParaRPr lang="en-TW" sz="800" dirty="0"/>
                    </a:p>
                  </a:txBody>
                  <a:tcPr>
                    <a:lnL w="38100" cmpd="sng">
                      <a:solidFill>
                        <a:schemeClr val="tx1"/>
                      </a:solidFill>
                      <a:prstDash val="solid"/>
                    </a:lnL>
                    <a:lnR w="38100" cmpd="sng">
                      <a:solidFill>
                        <a:schemeClr val="tx1"/>
                      </a:solidFill>
                      <a:prstDash val="solid"/>
                    </a:lnR>
                    <a:lnT w="38100" cap="flat" cmpd="sng" algn="ctr">
                      <a:noFill/>
                      <a:prstDash val="solid"/>
                      <a:round/>
                      <a:headEnd type="none" w="med" len="med"/>
                      <a:tailEnd type="none" w="med" len="med"/>
                    </a:lnT>
                    <a:lnB w="38100" cmpd="sng">
                      <a:solidFill>
                        <a:schemeClr val="tx1"/>
                      </a:solidFill>
                      <a:prstDash val="solid"/>
                    </a:lnB>
                  </a:tcPr>
                </a:tc>
                <a:extLst>
                  <a:ext uri="{0D108BD9-81ED-4DB2-BD59-A6C34878D82A}">
                    <a16:rowId xmlns:a16="http://schemas.microsoft.com/office/drawing/2014/main" val="495299486"/>
                  </a:ext>
                </a:extLst>
              </a:tr>
            </a:tbl>
          </a:graphicData>
        </a:graphic>
      </p:graphicFrame>
      <p:sp>
        <p:nvSpPr>
          <p:cNvPr id="16" name="Rectangle 15">
            <a:extLst>
              <a:ext uri="{FF2B5EF4-FFF2-40B4-BE49-F238E27FC236}">
                <a16:creationId xmlns:a16="http://schemas.microsoft.com/office/drawing/2014/main" id="{00CC3B04-AA9A-6E4F-9211-666D2CEABB64}"/>
              </a:ext>
            </a:extLst>
          </p:cNvPr>
          <p:cNvSpPr/>
          <p:nvPr/>
        </p:nvSpPr>
        <p:spPr>
          <a:xfrm>
            <a:off x="1459332" y="5607352"/>
            <a:ext cx="410690" cy="461665"/>
          </a:xfrm>
          <a:prstGeom prst="rect">
            <a:avLst/>
          </a:prstGeom>
        </p:spPr>
        <p:txBody>
          <a:bodyPr wrap="none">
            <a:spAutoFit/>
          </a:bodyPr>
          <a:lstStyle/>
          <a:p>
            <a:r>
              <a:rPr lang="en-US" sz="2400" dirty="0"/>
              <a:t>i1</a:t>
            </a:r>
            <a:endParaRPr lang="en-TW" sz="2400" dirty="0"/>
          </a:p>
        </p:txBody>
      </p:sp>
      <p:sp>
        <p:nvSpPr>
          <p:cNvPr id="17" name="Rectangle 16">
            <a:extLst>
              <a:ext uri="{FF2B5EF4-FFF2-40B4-BE49-F238E27FC236}">
                <a16:creationId xmlns:a16="http://schemas.microsoft.com/office/drawing/2014/main" id="{50B2B0A4-EA05-F544-AA68-16DFE1691917}"/>
              </a:ext>
            </a:extLst>
          </p:cNvPr>
          <p:cNvSpPr/>
          <p:nvPr/>
        </p:nvSpPr>
        <p:spPr>
          <a:xfrm>
            <a:off x="4800486" y="5607351"/>
            <a:ext cx="410690" cy="461665"/>
          </a:xfrm>
          <a:prstGeom prst="rect">
            <a:avLst/>
          </a:prstGeom>
        </p:spPr>
        <p:txBody>
          <a:bodyPr wrap="none">
            <a:spAutoFit/>
          </a:bodyPr>
          <a:lstStyle/>
          <a:p>
            <a:r>
              <a:rPr lang="en-US" sz="2400" dirty="0"/>
              <a:t>i2</a:t>
            </a:r>
            <a:endParaRPr lang="en-TW" sz="2400" dirty="0"/>
          </a:p>
        </p:txBody>
      </p:sp>
      <p:sp>
        <p:nvSpPr>
          <p:cNvPr id="18" name="Right Arrow 17">
            <a:extLst>
              <a:ext uri="{FF2B5EF4-FFF2-40B4-BE49-F238E27FC236}">
                <a16:creationId xmlns:a16="http://schemas.microsoft.com/office/drawing/2014/main" id="{4746CE92-F73E-2A47-B5C6-63BE7ACC146F}"/>
              </a:ext>
            </a:extLst>
          </p:cNvPr>
          <p:cNvSpPr/>
          <p:nvPr/>
        </p:nvSpPr>
        <p:spPr>
          <a:xfrm>
            <a:off x="1849869" y="5718460"/>
            <a:ext cx="1961356" cy="238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Right Arrow 18">
            <a:extLst>
              <a:ext uri="{FF2B5EF4-FFF2-40B4-BE49-F238E27FC236}">
                <a16:creationId xmlns:a16="http://schemas.microsoft.com/office/drawing/2014/main" id="{4CD9AAE5-4616-BE43-B123-AADB2B764200}"/>
              </a:ext>
            </a:extLst>
          </p:cNvPr>
          <p:cNvSpPr/>
          <p:nvPr/>
        </p:nvSpPr>
        <p:spPr>
          <a:xfrm>
            <a:off x="5211176" y="5718460"/>
            <a:ext cx="1961356" cy="238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0" name="Rectangle 19">
            <a:extLst>
              <a:ext uri="{FF2B5EF4-FFF2-40B4-BE49-F238E27FC236}">
                <a16:creationId xmlns:a16="http://schemas.microsoft.com/office/drawing/2014/main" id="{71FF3333-1942-0742-9B09-87B688FF8678}"/>
              </a:ext>
            </a:extLst>
          </p:cNvPr>
          <p:cNvSpPr/>
          <p:nvPr/>
        </p:nvSpPr>
        <p:spPr>
          <a:xfrm>
            <a:off x="1412440" y="6273506"/>
            <a:ext cx="603563" cy="461665"/>
          </a:xfrm>
          <a:prstGeom prst="rect">
            <a:avLst/>
          </a:prstGeom>
        </p:spPr>
        <p:txBody>
          <a:bodyPr wrap="none">
            <a:spAutoFit/>
          </a:bodyPr>
          <a:lstStyle/>
          <a:p>
            <a:r>
              <a:rPr lang="en-US" sz="2400" dirty="0"/>
              <a:t>left</a:t>
            </a:r>
            <a:endParaRPr lang="en-TW" sz="2400" dirty="0"/>
          </a:p>
        </p:txBody>
      </p:sp>
      <p:sp>
        <p:nvSpPr>
          <p:cNvPr id="21" name="Rectangle 20">
            <a:extLst>
              <a:ext uri="{FF2B5EF4-FFF2-40B4-BE49-F238E27FC236}">
                <a16:creationId xmlns:a16="http://schemas.microsoft.com/office/drawing/2014/main" id="{BF0EA67C-39C1-9A40-8ACD-2857C74CD1BC}"/>
              </a:ext>
            </a:extLst>
          </p:cNvPr>
          <p:cNvSpPr/>
          <p:nvPr/>
        </p:nvSpPr>
        <p:spPr>
          <a:xfrm>
            <a:off x="4387449" y="6273506"/>
            <a:ext cx="662361" cy="461665"/>
          </a:xfrm>
          <a:prstGeom prst="rect">
            <a:avLst/>
          </a:prstGeom>
        </p:spPr>
        <p:txBody>
          <a:bodyPr wrap="none">
            <a:spAutoFit/>
          </a:bodyPr>
          <a:lstStyle/>
          <a:p>
            <a:r>
              <a:rPr lang="en-US" sz="2400" dirty="0"/>
              <a:t>mid</a:t>
            </a:r>
            <a:endParaRPr lang="en-TW" sz="2400" dirty="0"/>
          </a:p>
        </p:txBody>
      </p:sp>
      <p:sp>
        <p:nvSpPr>
          <p:cNvPr id="22" name="Rectangle 21">
            <a:extLst>
              <a:ext uri="{FF2B5EF4-FFF2-40B4-BE49-F238E27FC236}">
                <a16:creationId xmlns:a16="http://schemas.microsoft.com/office/drawing/2014/main" id="{CBFD8BF7-9FE2-FB4C-B917-3ED625E990F2}"/>
              </a:ext>
            </a:extLst>
          </p:cNvPr>
          <p:cNvSpPr/>
          <p:nvPr/>
        </p:nvSpPr>
        <p:spPr>
          <a:xfrm>
            <a:off x="7354690" y="6273506"/>
            <a:ext cx="768480" cy="461665"/>
          </a:xfrm>
          <a:prstGeom prst="rect">
            <a:avLst/>
          </a:prstGeom>
        </p:spPr>
        <p:txBody>
          <a:bodyPr wrap="none">
            <a:spAutoFit/>
          </a:bodyPr>
          <a:lstStyle/>
          <a:p>
            <a:r>
              <a:rPr lang="en-US" sz="2400" dirty="0"/>
              <a:t>right</a:t>
            </a:r>
            <a:endParaRPr lang="en-TW" sz="2400" dirty="0"/>
          </a:p>
        </p:txBody>
      </p:sp>
      <p:sp>
        <p:nvSpPr>
          <p:cNvPr id="23" name="Rounded Rectangle 22">
            <a:extLst>
              <a:ext uri="{FF2B5EF4-FFF2-40B4-BE49-F238E27FC236}">
                <a16:creationId xmlns:a16="http://schemas.microsoft.com/office/drawing/2014/main" id="{C69E3F50-8EF2-E14A-BFD4-57332350B568}"/>
              </a:ext>
            </a:extLst>
          </p:cNvPr>
          <p:cNvSpPr/>
          <p:nvPr/>
        </p:nvSpPr>
        <p:spPr>
          <a:xfrm>
            <a:off x="1230923" y="5591908"/>
            <a:ext cx="7162800" cy="118771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Left Brace 23">
            <a:extLst>
              <a:ext uri="{FF2B5EF4-FFF2-40B4-BE49-F238E27FC236}">
                <a16:creationId xmlns:a16="http://schemas.microsoft.com/office/drawing/2014/main" id="{192DD5F5-D416-F049-895F-5295ED8D0A0F}"/>
              </a:ext>
            </a:extLst>
          </p:cNvPr>
          <p:cNvSpPr/>
          <p:nvPr/>
        </p:nvSpPr>
        <p:spPr>
          <a:xfrm>
            <a:off x="241662" y="3429000"/>
            <a:ext cx="390212" cy="2178351"/>
          </a:xfrm>
          <a:prstGeom prst="lef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Tree>
    <p:extLst>
      <p:ext uri="{BB962C8B-B14F-4D97-AF65-F5344CB8AC3E}">
        <p14:creationId xmlns:p14="http://schemas.microsoft.com/office/powerpoint/2010/main" val="7076511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022B3-7E4D-C549-9CB3-27B96DBB034F}"/>
              </a:ext>
            </a:extLst>
          </p:cNvPr>
          <p:cNvSpPr>
            <a:spLocks noGrp="1"/>
          </p:cNvSpPr>
          <p:nvPr>
            <p:ph type="title"/>
          </p:nvPr>
        </p:nvSpPr>
        <p:spPr/>
        <p:txBody>
          <a:bodyPr>
            <a:normAutofit fontScale="90000"/>
          </a:bodyPr>
          <a:lstStyle/>
          <a:p>
            <a:r>
              <a:rPr lang="en-US" b="1" dirty="0" err="1"/>
              <a:t>MergeSort</a:t>
            </a:r>
            <a:r>
              <a:rPr lang="en-US" b="1" dirty="0"/>
              <a:t> Alternative Version (2 in 1) </a:t>
            </a:r>
            <a:endParaRPr lang="en-TW" dirty="0"/>
          </a:p>
        </p:txBody>
      </p:sp>
      <p:sp>
        <p:nvSpPr>
          <p:cNvPr id="3" name="Content Placeholder 2">
            <a:extLst>
              <a:ext uri="{FF2B5EF4-FFF2-40B4-BE49-F238E27FC236}">
                <a16:creationId xmlns:a16="http://schemas.microsoft.com/office/drawing/2014/main" id="{69ECA5D2-F426-8D47-BFCA-CD75EC19D470}"/>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This alternative version copies the elements into workspace first and then merges these back into array </a:t>
            </a:r>
          </a:p>
          <a:p>
            <a:endParaRPr lang="en-TW" dirty="0"/>
          </a:p>
        </p:txBody>
      </p:sp>
      <p:sp>
        <p:nvSpPr>
          <p:cNvPr id="4" name="Slide Number Placeholder 3">
            <a:extLst>
              <a:ext uri="{FF2B5EF4-FFF2-40B4-BE49-F238E27FC236}">
                <a16:creationId xmlns:a16="http://schemas.microsoft.com/office/drawing/2014/main" id="{28714E28-9C1D-C54E-A285-C84DDFB87DCE}"/>
              </a:ext>
            </a:extLst>
          </p:cNvPr>
          <p:cNvSpPr>
            <a:spLocks noGrp="1"/>
          </p:cNvSpPr>
          <p:nvPr>
            <p:ph type="sldNum" sz="quarter" idx="12"/>
          </p:nvPr>
        </p:nvSpPr>
        <p:spPr/>
        <p:txBody>
          <a:bodyPr/>
          <a:lstStyle/>
          <a:p>
            <a:fld id="{14B373FC-FF3A-C64D-BE97-055D2267A4A7}" type="slidenum">
              <a:rPr lang="en-TW" smtClean="0"/>
              <a:t>68</a:t>
            </a:fld>
            <a:endParaRPr lang="en-TW"/>
          </a:p>
        </p:txBody>
      </p:sp>
      <p:graphicFrame>
        <p:nvGraphicFramePr>
          <p:cNvPr id="6" name="Table 5">
            <a:extLst>
              <a:ext uri="{FF2B5EF4-FFF2-40B4-BE49-F238E27FC236}">
                <a16:creationId xmlns:a16="http://schemas.microsoft.com/office/drawing/2014/main" id="{8AFFE85D-8405-0F42-A1D7-A600C11C0D2D}"/>
              </a:ext>
            </a:extLst>
          </p:cNvPr>
          <p:cNvGraphicFramePr>
            <a:graphicFrameLocks noGrp="1"/>
          </p:cNvGraphicFramePr>
          <p:nvPr>
            <p:extLst>
              <p:ext uri="{D42A27DB-BD31-4B8C-83A1-F6EECF244321}">
                <p14:modId xmlns:p14="http://schemas.microsoft.com/office/powerpoint/2010/main" val="3285925815"/>
              </p:ext>
            </p:extLst>
          </p:nvPr>
        </p:nvGraphicFramePr>
        <p:xfrm>
          <a:off x="1424354" y="5809268"/>
          <a:ext cx="6049108" cy="213360"/>
        </p:xfrm>
        <a:graphic>
          <a:graphicData uri="http://schemas.openxmlformats.org/drawingml/2006/table">
            <a:tbl>
              <a:tblPr/>
              <a:tblGrid>
                <a:gridCol w="3024554">
                  <a:extLst>
                    <a:ext uri="{9D8B030D-6E8A-4147-A177-3AD203B41FA5}">
                      <a16:colId xmlns:a16="http://schemas.microsoft.com/office/drawing/2014/main" val="1047923964"/>
                    </a:ext>
                  </a:extLst>
                </a:gridCol>
                <a:gridCol w="3024554">
                  <a:extLst>
                    <a:ext uri="{9D8B030D-6E8A-4147-A177-3AD203B41FA5}">
                      <a16:colId xmlns:a16="http://schemas.microsoft.com/office/drawing/2014/main" val="3188638309"/>
                    </a:ext>
                  </a:extLst>
                </a:gridCol>
              </a:tblGrid>
              <a:tr h="0">
                <a:tc>
                  <a:txBody>
                    <a:bodyPr/>
                    <a:lstStyle/>
                    <a:p>
                      <a:endParaRPr lang="en-TW" sz="800" dirty="0"/>
                    </a:p>
                  </a:txBody>
                  <a:tcPr>
                    <a:lnL w="38100" cmpd="sng">
                      <a:solidFill>
                        <a:schemeClr val="tx1"/>
                      </a:solidFill>
                      <a:prstDash val="soli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mpd="sng">
                      <a:solidFill>
                        <a:schemeClr val="tx1"/>
                      </a:solidFill>
                      <a:prstDash val="solid"/>
                    </a:lnB>
                  </a:tcPr>
                </a:tc>
                <a:tc>
                  <a:txBody>
                    <a:bodyPr/>
                    <a:lstStyle/>
                    <a:p>
                      <a:endParaRPr lang="en-TW" sz="800" dirty="0"/>
                    </a:p>
                  </a:txBody>
                  <a:tcPr>
                    <a:lnL w="38100" cmpd="sng">
                      <a:solidFill>
                        <a:schemeClr val="tx1"/>
                      </a:solidFill>
                      <a:prstDash val="solid"/>
                    </a:lnL>
                    <a:lnR w="38100" cmpd="sng">
                      <a:solidFill>
                        <a:schemeClr val="tx1"/>
                      </a:solidFill>
                      <a:prstDash val="solid"/>
                    </a:lnR>
                    <a:lnT w="38100" cap="flat" cmpd="sng" algn="ctr">
                      <a:noFill/>
                      <a:prstDash val="solid"/>
                      <a:round/>
                      <a:headEnd type="none" w="med" len="med"/>
                      <a:tailEnd type="none" w="med" len="med"/>
                    </a:lnT>
                    <a:lnB w="38100" cmpd="sng">
                      <a:solidFill>
                        <a:schemeClr val="tx1"/>
                      </a:solidFill>
                      <a:prstDash val="solid"/>
                    </a:lnB>
                  </a:tcPr>
                </a:tc>
                <a:extLst>
                  <a:ext uri="{0D108BD9-81ED-4DB2-BD59-A6C34878D82A}">
                    <a16:rowId xmlns:a16="http://schemas.microsoft.com/office/drawing/2014/main" val="495299486"/>
                  </a:ext>
                </a:extLst>
              </a:tr>
            </a:tbl>
          </a:graphicData>
        </a:graphic>
      </p:graphicFrame>
      <p:sp>
        <p:nvSpPr>
          <p:cNvPr id="7" name="Rectangle 6">
            <a:extLst>
              <a:ext uri="{FF2B5EF4-FFF2-40B4-BE49-F238E27FC236}">
                <a16:creationId xmlns:a16="http://schemas.microsoft.com/office/drawing/2014/main" id="{9F60D2EA-95A8-824A-BCC1-8796D7084714}"/>
              </a:ext>
            </a:extLst>
          </p:cNvPr>
          <p:cNvSpPr/>
          <p:nvPr/>
        </p:nvSpPr>
        <p:spPr>
          <a:xfrm>
            <a:off x="1219009" y="5347603"/>
            <a:ext cx="410690" cy="461665"/>
          </a:xfrm>
          <a:prstGeom prst="rect">
            <a:avLst/>
          </a:prstGeom>
        </p:spPr>
        <p:txBody>
          <a:bodyPr wrap="none">
            <a:spAutoFit/>
          </a:bodyPr>
          <a:lstStyle/>
          <a:p>
            <a:r>
              <a:rPr lang="en-US" sz="2400" dirty="0"/>
              <a:t>i1</a:t>
            </a:r>
            <a:endParaRPr lang="en-TW" sz="2400" dirty="0"/>
          </a:p>
        </p:txBody>
      </p:sp>
      <p:sp>
        <p:nvSpPr>
          <p:cNvPr id="8" name="Rectangle 7">
            <a:extLst>
              <a:ext uri="{FF2B5EF4-FFF2-40B4-BE49-F238E27FC236}">
                <a16:creationId xmlns:a16="http://schemas.microsoft.com/office/drawing/2014/main" id="{24BB6DFC-C6F7-B842-BEB8-EDB6A18EC6ED}"/>
              </a:ext>
            </a:extLst>
          </p:cNvPr>
          <p:cNvSpPr/>
          <p:nvPr/>
        </p:nvSpPr>
        <p:spPr>
          <a:xfrm>
            <a:off x="4243563" y="5347602"/>
            <a:ext cx="410690" cy="461665"/>
          </a:xfrm>
          <a:prstGeom prst="rect">
            <a:avLst/>
          </a:prstGeom>
        </p:spPr>
        <p:txBody>
          <a:bodyPr wrap="none">
            <a:spAutoFit/>
          </a:bodyPr>
          <a:lstStyle/>
          <a:p>
            <a:r>
              <a:rPr lang="en-US" sz="2400" dirty="0"/>
              <a:t>i2</a:t>
            </a:r>
            <a:endParaRPr lang="en-TW" sz="2400" dirty="0"/>
          </a:p>
        </p:txBody>
      </p:sp>
      <p:sp>
        <p:nvSpPr>
          <p:cNvPr id="9" name="Right Arrow 8">
            <a:extLst>
              <a:ext uri="{FF2B5EF4-FFF2-40B4-BE49-F238E27FC236}">
                <a16:creationId xmlns:a16="http://schemas.microsoft.com/office/drawing/2014/main" id="{C1C9B9B3-5B23-D04F-A01E-773D905A4837}"/>
              </a:ext>
            </a:extLst>
          </p:cNvPr>
          <p:cNvSpPr/>
          <p:nvPr/>
        </p:nvSpPr>
        <p:spPr>
          <a:xfrm>
            <a:off x="1609546" y="5458711"/>
            <a:ext cx="1961356" cy="238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 name="Right Arrow 9">
            <a:extLst>
              <a:ext uri="{FF2B5EF4-FFF2-40B4-BE49-F238E27FC236}">
                <a16:creationId xmlns:a16="http://schemas.microsoft.com/office/drawing/2014/main" id="{A27F77CE-7F5A-1948-AAD8-D02380DA6A60}"/>
              </a:ext>
            </a:extLst>
          </p:cNvPr>
          <p:cNvSpPr/>
          <p:nvPr/>
        </p:nvSpPr>
        <p:spPr>
          <a:xfrm>
            <a:off x="4654253" y="5458711"/>
            <a:ext cx="1961356" cy="238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3A6735E0-82DA-5841-8E45-824300F668C7}"/>
              </a:ext>
            </a:extLst>
          </p:cNvPr>
          <p:cNvSpPr/>
          <p:nvPr/>
        </p:nvSpPr>
        <p:spPr>
          <a:xfrm>
            <a:off x="1172117" y="6013757"/>
            <a:ext cx="603563" cy="461665"/>
          </a:xfrm>
          <a:prstGeom prst="rect">
            <a:avLst/>
          </a:prstGeom>
        </p:spPr>
        <p:txBody>
          <a:bodyPr wrap="none">
            <a:spAutoFit/>
          </a:bodyPr>
          <a:lstStyle/>
          <a:p>
            <a:r>
              <a:rPr lang="en-US" sz="2400" dirty="0"/>
              <a:t>left</a:t>
            </a:r>
            <a:endParaRPr lang="en-TW" sz="2400" dirty="0"/>
          </a:p>
        </p:txBody>
      </p:sp>
      <p:sp>
        <p:nvSpPr>
          <p:cNvPr id="12" name="Rectangle 11">
            <a:extLst>
              <a:ext uri="{FF2B5EF4-FFF2-40B4-BE49-F238E27FC236}">
                <a16:creationId xmlns:a16="http://schemas.microsoft.com/office/drawing/2014/main" id="{A56FC566-3010-3349-BB92-4122D1252A72}"/>
              </a:ext>
            </a:extLst>
          </p:cNvPr>
          <p:cNvSpPr/>
          <p:nvPr/>
        </p:nvSpPr>
        <p:spPr>
          <a:xfrm>
            <a:off x="4147126" y="6013757"/>
            <a:ext cx="662361" cy="461665"/>
          </a:xfrm>
          <a:prstGeom prst="rect">
            <a:avLst/>
          </a:prstGeom>
        </p:spPr>
        <p:txBody>
          <a:bodyPr wrap="none">
            <a:spAutoFit/>
          </a:bodyPr>
          <a:lstStyle/>
          <a:p>
            <a:r>
              <a:rPr lang="en-US" sz="2400" dirty="0"/>
              <a:t>mid</a:t>
            </a:r>
            <a:endParaRPr lang="en-TW" sz="2400" dirty="0"/>
          </a:p>
        </p:txBody>
      </p:sp>
      <p:sp>
        <p:nvSpPr>
          <p:cNvPr id="13" name="Rectangle 12">
            <a:extLst>
              <a:ext uri="{FF2B5EF4-FFF2-40B4-BE49-F238E27FC236}">
                <a16:creationId xmlns:a16="http://schemas.microsoft.com/office/drawing/2014/main" id="{833A53D4-E3AE-624F-9FD8-394790CFA6B8}"/>
              </a:ext>
            </a:extLst>
          </p:cNvPr>
          <p:cNvSpPr/>
          <p:nvPr/>
        </p:nvSpPr>
        <p:spPr>
          <a:xfrm>
            <a:off x="7114367" y="6013757"/>
            <a:ext cx="768480" cy="461665"/>
          </a:xfrm>
          <a:prstGeom prst="rect">
            <a:avLst/>
          </a:prstGeom>
        </p:spPr>
        <p:txBody>
          <a:bodyPr wrap="none">
            <a:spAutoFit/>
          </a:bodyPr>
          <a:lstStyle/>
          <a:p>
            <a:r>
              <a:rPr lang="en-US" sz="2400" dirty="0"/>
              <a:t>right</a:t>
            </a:r>
            <a:endParaRPr lang="en-TW" sz="2400" dirty="0"/>
          </a:p>
        </p:txBody>
      </p:sp>
      <p:sp>
        <p:nvSpPr>
          <p:cNvPr id="14" name="Rounded Rectangle 13">
            <a:extLst>
              <a:ext uri="{FF2B5EF4-FFF2-40B4-BE49-F238E27FC236}">
                <a16:creationId xmlns:a16="http://schemas.microsoft.com/office/drawing/2014/main" id="{490B6F6F-6DB5-CB4D-99F0-14AA5728443F}"/>
              </a:ext>
            </a:extLst>
          </p:cNvPr>
          <p:cNvSpPr/>
          <p:nvPr/>
        </p:nvSpPr>
        <p:spPr>
          <a:xfrm>
            <a:off x="990600" y="5332159"/>
            <a:ext cx="7162800" cy="118771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Rectangle 14">
            <a:extLst>
              <a:ext uri="{FF2B5EF4-FFF2-40B4-BE49-F238E27FC236}">
                <a16:creationId xmlns:a16="http://schemas.microsoft.com/office/drawing/2014/main" id="{C15A67D6-3E54-8942-979E-0AC65C9893FB}"/>
              </a:ext>
            </a:extLst>
          </p:cNvPr>
          <p:cNvSpPr/>
          <p:nvPr/>
        </p:nvSpPr>
        <p:spPr>
          <a:xfrm>
            <a:off x="548915" y="1131360"/>
            <a:ext cx="8210676" cy="2862322"/>
          </a:xfrm>
          <a:prstGeom prst="rect">
            <a:avLst/>
          </a:prstGeom>
          <a:ln w="38100">
            <a:solidFill>
              <a:srgbClr val="00B050"/>
            </a:solidFill>
          </a:ln>
        </p:spPr>
        <p:txBody>
          <a:bodyPr wrap="square">
            <a:spAutoFit/>
          </a:bodyPr>
          <a:lstStyle/>
          <a:p>
            <a:r>
              <a:rPr lang="en-US" sz="2000" dirty="0"/>
              <a:t>int i1 = left; </a:t>
            </a:r>
          </a:p>
          <a:p>
            <a:r>
              <a:rPr lang="en-US" sz="2000" dirty="0"/>
              <a:t>int i2 = mid+1; </a:t>
            </a:r>
          </a:p>
          <a:p>
            <a:r>
              <a:rPr lang="en-US" sz="2000" dirty="0"/>
              <a:t>for(int </a:t>
            </a:r>
            <a:r>
              <a:rPr lang="en-US" sz="2000" dirty="0" err="1"/>
              <a:t>curr</a:t>
            </a:r>
            <a:r>
              <a:rPr lang="en-US" sz="2000" dirty="0"/>
              <a:t> = left; </a:t>
            </a:r>
            <a:r>
              <a:rPr lang="en-US" sz="2000" dirty="0" err="1"/>
              <a:t>curr</a:t>
            </a:r>
            <a:r>
              <a:rPr lang="en-US" sz="2000" dirty="0"/>
              <a:t> &lt;= right; </a:t>
            </a:r>
            <a:r>
              <a:rPr lang="en-US" sz="2000" dirty="0" err="1"/>
              <a:t>curr</a:t>
            </a:r>
            <a:r>
              <a:rPr lang="en-US" sz="2000" dirty="0"/>
              <a:t>++){ //merge workspace </a:t>
            </a:r>
          </a:p>
          <a:p>
            <a:pPr lvl="1"/>
            <a:r>
              <a:rPr lang="en-US" sz="2000" dirty="0"/>
              <a:t>if(i1&gt;mid){ array[</a:t>
            </a:r>
            <a:r>
              <a:rPr lang="en-US" sz="2000" dirty="0" err="1"/>
              <a:t>curr</a:t>
            </a:r>
            <a:r>
              <a:rPr lang="en-US" sz="2000" dirty="0"/>
              <a:t>] = </a:t>
            </a:r>
            <a:r>
              <a:rPr lang="en-US" sz="2000" dirty="0" err="1"/>
              <a:t>workSpace</a:t>
            </a:r>
            <a:r>
              <a:rPr lang="en-US" sz="2000" dirty="0"/>
              <a:t>[i2++];   } </a:t>
            </a:r>
            <a:r>
              <a:rPr lang="en-US" sz="2000" dirty="0">
                <a:solidFill>
                  <a:srgbClr val="FF0000"/>
                </a:solidFill>
              </a:rPr>
              <a:t>//copies all remnants in </a:t>
            </a:r>
          </a:p>
          <a:p>
            <a:pPr lvl="1"/>
            <a:r>
              <a:rPr lang="en-US" sz="2000" dirty="0"/>
              <a:t>else if(i2&gt;right){array[</a:t>
            </a:r>
            <a:r>
              <a:rPr lang="en-US" sz="2000" dirty="0" err="1"/>
              <a:t>curr</a:t>
            </a:r>
            <a:r>
              <a:rPr lang="en-US" sz="2000" dirty="0"/>
              <a:t>] = </a:t>
            </a:r>
            <a:r>
              <a:rPr lang="en-US" sz="2000" dirty="0" err="1"/>
              <a:t>workSpace</a:t>
            </a:r>
            <a:r>
              <a:rPr lang="en-US" sz="2000" dirty="0"/>
              <a:t>[i1++];  } </a:t>
            </a:r>
            <a:r>
              <a:rPr lang="en-US" sz="2000" dirty="0">
                <a:solidFill>
                  <a:srgbClr val="FF0000"/>
                </a:solidFill>
              </a:rPr>
              <a:t>//copies all remnants in </a:t>
            </a:r>
          </a:p>
          <a:p>
            <a:pPr lvl="1"/>
            <a:r>
              <a:rPr lang="en-US" sz="2000" dirty="0"/>
              <a:t>else if(</a:t>
            </a:r>
            <a:r>
              <a:rPr lang="en-US" sz="2000" dirty="0" err="1"/>
              <a:t>workSpace</a:t>
            </a:r>
            <a:r>
              <a:rPr lang="en-US" sz="2000" dirty="0"/>
              <a:t>[i1] &gt; </a:t>
            </a:r>
            <a:r>
              <a:rPr lang="en-US" sz="2000" dirty="0" err="1"/>
              <a:t>workSpace</a:t>
            </a:r>
            <a:r>
              <a:rPr lang="en-US" sz="2000" dirty="0"/>
              <a:t>[i2]){ array[</a:t>
            </a:r>
            <a:r>
              <a:rPr lang="en-US" sz="2000" dirty="0" err="1"/>
              <a:t>curr</a:t>
            </a:r>
            <a:r>
              <a:rPr lang="en-US" sz="2000" dirty="0"/>
              <a:t>] = </a:t>
            </a:r>
            <a:r>
              <a:rPr lang="en-US" sz="2000" dirty="0" err="1"/>
              <a:t>workSpace</a:t>
            </a:r>
            <a:r>
              <a:rPr lang="en-US" sz="2000" dirty="0"/>
              <a:t>[i1++]; } </a:t>
            </a:r>
            <a:r>
              <a:rPr lang="en-US" sz="2000" dirty="0">
                <a:solidFill>
                  <a:srgbClr val="FF0000"/>
                </a:solidFill>
              </a:rPr>
              <a:t>//merge</a:t>
            </a:r>
          </a:p>
          <a:p>
            <a:pPr lvl="1"/>
            <a:r>
              <a:rPr lang="en-US" sz="2000" dirty="0"/>
              <a:t>else{ array[</a:t>
            </a:r>
            <a:r>
              <a:rPr lang="en-US" sz="2000" dirty="0" err="1"/>
              <a:t>curr</a:t>
            </a:r>
            <a:r>
              <a:rPr lang="en-US" sz="2000" dirty="0"/>
              <a:t>] = </a:t>
            </a:r>
            <a:r>
              <a:rPr lang="en-US" sz="2000" dirty="0" err="1"/>
              <a:t>workSpace</a:t>
            </a:r>
            <a:r>
              <a:rPr lang="en-US" sz="2000" dirty="0"/>
              <a:t>[i2++]; } </a:t>
            </a:r>
            <a:r>
              <a:rPr lang="en-US" sz="2000" dirty="0">
                <a:solidFill>
                  <a:srgbClr val="FF0000"/>
                </a:solidFill>
              </a:rPr>
              <a:t>//merge </a:t>
            </a:r>
          </a:p>
          <a:p>
            <a:r>
              <a:rPr lang="en-US" sz="2000" dirty="0"/>
              <a:t>} </a:t>
            </a:r>
          </a:p>
        </p:txBody>
      </p:sp>
    </p:spTree>
    <p:extLst>
      <p:ext uri="{BB962C8B-B14F-4D97-AF65-F5344CB8AC3E}">
        <p14:creationId xmlns:p14="http://schemas.microsoft.com/office/powerpoint/2010/main" val="29900170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26AB-1B1F-264D-B7BD-EE12B571A498}"/>
              </a:ext>
            </a:extLst>
          </p:cNvPr>
          <p:cNvSpPr>
            <a:spLocks noGrp="1"/>
          </p:cNvSpPr>
          <p:nvPr>
            <p:ph type="title"/>
          </p:nvPr>
        </p:nvSpPr>
        <p:spPr/>
        <p:txBody>
          <a:bodyPr>
            <a:normAutofit/>
          </a:bodyPr>
          <a:lstStyle/>
          <a:p>
            <a:r>
              <a:rPr lang="en-US" b="1" dirty="0"/>
              <a:t>Analyzing the Merge Sort Algorithm </a:t>
            </a:r>
            <a:endParaRPr lang="en-TW" dirty="0"/>
          </a:p>
        </p:txBody>
      </p:sp>
      <p:graphicFrame>
        <p:nvGraphicFramePr>
          <p:cNvPr id="5" name="Content Placeholder 4">
            <a:extLst>
              <a:ext uri="{FF2B5EF4-FFF2-40B4-BE49-F238E27FC236}">
                <a16:creationId xmlns:a16="http://schemas.microsoft.com/office/drawing/2014/main" id="{6957A89D-DEC9-F344-981B-5C6C2C0BB111}"/>
              </a:ext>
            </a:extLst>
          </p:cNvPr>
          <p:cNvGraphicFramePr>
            <a:graphicFrameLocks noGrp="1"/>
          </p:cNvGraphicFramePr>
          <p:nvPr>
            <p:ph idx="1"/>
            <p:extLst>
              <p:ext uri="{D42A27DB-BD31-4B8C-83A1-F6EECF244321}">
                <p14:modId xmlns:p14="http://schemas.microsoft.com/office/powerpoint/2010/main" val="1266653409"/>
              </p:ext>
            </p:extLst>
          </p:nvPr>
        </p:nvGraphicFramePr>
        <p:xfrm>
          <a:off x="147878" y="1548129"/>
          <a:ext cx="5488116" cy="2926080"/>
        </p:xfrm>
        <a:graphic>
          <a:graphicData uri="http://schemas.openxmlformats.org/drawingml/2006/table">
            <a:tbl>
              <a:tblPr>
                <a:tableStyleId>{616DA210-FB5B-4158-B5E0-FEB733F419BA}</a:tableStyleId>
              </a:tblPr>
              <a:tblGrid>
                <a:gridCol w="1282337">
                  <a:extLst>
                    <a:ext uri="{9D8B030D-6E8A-4147-A177-3AD203B41FA5}">
                      <a16:colId xmlns:a16="http://schemas.microsoft.com/office/drawing/2014/main" val="2715169600"/>
                    </a:ext>
                  </a:extLst>
                </a:gridCol>
                <a:gridCol w="1683519">
                  <a:extLst>
                    <a:ext uri="{9D8B030D-6E8A-4147-A177-3AD203B41FA5}">
                      <a16:colId xmlns:a16="http://schemas.microsoft.com/office/drawing/2014/main" val="3879325444"/>
                    </a:ext>
                  </a:extLst>
                </a:gridCol>
                <a:gridCol w="2522260">
                  <a:extLst>
                    <a:ext uri="{9D8B030D-6E8A-4147-A177-3AD203B41FA5}">
                      <a16:colId xmlns:a16="http://schemas.microsoft.com/office/drawing/2014/main" val="2682506008"/>
                    </a:ext>
                  </a:extLst>
                </a:gridCol>
              </a:tblGrid>
              <a:tr h="0">
                <a:tc>
                  <a:txBody>
                    <a:bodyPr/>
                    <a:lstStyle/>
                    <a:p>
                      <a:pPr algn="l"/>
                      <a:r>
                        <a:rPr lang="en-US" sz="2400" b="1" dirty="0">
                          <a:effectLst/>
                        </a:rPr>
                        <a:t>n </a:t>
                      </a:r>
                      <a:endParaRPr lang="en-US" sz="2400" b="1" dirty="0">
                        <a:effectLst/>
                        <a:latin typeface="Times" pitchFamily="2" charset="0"/>
                      </a:endParaRPr>
                    </a:p>
                  </a:txBody>
                  <a:tcPr marL="47625" marR="47625" marT="0" marB="0" anchor="ctr"/>
                </a:tc>
                <a:tc>
                  <a:txBody>
                    <a:bodyPr/>
                    <a:lstStyle/>
                    <a:p>
                      <a:pPr algn="l"/>
                      <a:r>
                        <a:rPr lang="en-US" sz="2400" b="1" dirty="0">
                          <a:effectLst/>
                        </a:rPr>
                        <a:t>Merge Sort </a:t>
                      </a:r>
                    </a:p>
                    <a:p>
                      <a:pPr algn="l"/>
                      <a:r>
                        <a:rPr lang="en-US" sz="2400" b="1" dirty="0">
                          <a:effectLst/>
                        </a:rPr>
                        <a:t>(</a:t>
                      </a:r>
                      <a:r>
                        <a:rPr lang="en-US" sz="2400" b="1" dirty="0" err="1">
                          <a:effectLst/>
                        </a:rPr>
                        <a:t>ms</a:t>
                      </a:r>
                      <a:r>
                        <a:rPr lang="en-US" sz="2400" b="1" dirty="0">
                          <a:effectLst/>
                        </a:rPr>
                        <a:t>) </a:t>
                      </a:r>
                      <a:endParaRPr lang="en-US" sz="2400" b="1" dirty="0">
                        <a:effectLst/>
                        <a:latin typeface="Times" pitchFamily="2" charset="0"/>
                      </a:endParaRPr>
                    </a:p>
                  </a:txBody>
                  <a:tcPr marL="47625" marR="47625" marT="0" marB="0" anchor="ctr"/>
                </a:tc>
                <a:tc>
                  <a:txBody>
                    <a:bodyPr/>
                    <a:lstStyle/>
                    <a:p>
                      <a:pPr algn="l"/>
                      <a:r>
                        <a:rPr lang="en-US" sz="2400" b="1" dirty="0">
                          <a:effectLst/>
                        </a:rPr>
                        <a:t>Selection Sort </a:t>
                      </a:r>
                    </a:p>
                    <a:p>
                      <a:pPr algn="l"/>
                      <a:r>
                        <a:rPr lang="en-US" sz="2400" b="1" dirty="0">
                          <a:effectLst/>
                        </a:rPr>
                        <a:t>(</a:t>
                      </a:r>
                      <a:r>
                        <a:rPr lang="en-US" sz="2400" b="1" dirty="0" err="1">
                          <a:effectLst/>
                        </a:rPr>
                        <a:t>ms</a:t>
                      </a:r>
                      <a:r>
                        <a:rPr lang="en-US" sz="2400" b="1" dirty="0">
                          <a:effectLst/>
                        </a:rPr>
                        <a:t>) </a:t>
                      </a:r>
                      <a:endParaRPr lang="en-US" sz="2400" b="1" dirty="0">
                        <a:effectLst/>
                        <a:latin typeface="Times" pitchFamily="2" charset="0"/>
                      </a:endParaRPr>
                    </a:p>
                  </a:txBody>
                  <a:tcPr marL="47625" marR="47625" marT="0" marB="0" anchor="ctr"/>
                </a:tc>
                <a:extLst>
                  <a:ext uri="{0D108BD9-81ED-4DB2-BD59-A6C34878D82A}">
                    <a16:rowId xmlns:a16="http://schemas.microsoft.com/office/drawing/2014/main" val="2628910651"/>
                  </a:ext>
                </a:extLst>
              </a:tr>
              <a:tr h="0">
                <a:tc>
                  <a:txBody>
                    <a:bodyPr/>
                    <a:lstStyle/>
                    <a:p>
                      <a:pPr algn="l"/>
                      <a:r>
                        <a:rPr lang="en-TW" sz="2400" b="0">
                          <a:effectLst/>
                        </a:rPr>
                        <a:t>10,000 </a:t>
                      </a:r>
                      <a:endParaRPr lang="en-TW" sz="2400" b="0">
                        <a:effectLst/>
                        <a:latin typeface="Times" pitchFamily="2" charset="0"/>
                      </a:endParaRPr>
                    </a:p>
                  </a:txBody>
                  <a:tcPr marL="47625" marR="47625" marT="0" marB="0" anchor="ctr"/>
                </a:tc>
                <a:tc>
                  <a:txBody>
                    <a:bodyPr/>
                    <a:lstStyle/>
                    <a:p>
                      <a:pPr algn="l"/>
                      <a:r>
                        <a:rPr lang="en-TW" sz="2400" b="0" dirty="0">
                          <a:effectLst/>
                        </a:rPr>
                        <a:t>31 </a:t>
                      </a:r>
                      <a:endParaRPr lang="en-TW" sz="2400" b="0" dirty="0">
                        <a:effectLst/>
                        <a:latin typeface="Times" pitchFamily="2" charset="0"/>
                      </a:endParaRPr>
                    </a:p>
                  </a:txBody>
                  <a:tcPr marL="47625" marR="47625" marT="0" marB="0" anchor="ctr"/>
                </a:tc>
                <a:tc>
                  <a:txBody>
                    <a:bodyPr/>
                    <a:lstStyle/>
                    <a:p>
                      <a:pPr algn="l"/>
                      <a:r>
                        <a:rPr lang="en-TW" sz="2400" b="0">
                          <a:effectLst/>
                        </a:rPr>
                        <a:t>772 </a:t>
                      </a:r>
                      <a:endParaRPr lang="en-TW" sz="2400" b="0">
                        <a:effectLst/>
                        <a:latin typeface="Times" pitchFamily="2" charset="0"/>
                      </a:endParaRPr>
                    </a:p>
                  </a:txBody>
                  <a:tcPr marL="47625" marR="47625" marT="0" marB="0" anchor="ctr"/>
                </a:tc>
                <a:extLst>
                  <a:ext uri="{0D108BD9-81ED-4DB2-BD59-A6C34878D82A}">
                    <a16:rowId xmlns:a16="http://schemas.microsoft.com/office/drawing/2014/main" val="2137739209"/>
                  </a:ext>
                </a:extLst>
              </a:tr>
              <a:tr h="0">
                <a:tc>
                  <a:txBody>
                    <a:bodyPr/>
                    <a:lstStyle/>
                    <a:p>
                      <a:pPr algn="l"/>
                      <a:r>
                        <a:rPr lang="en-TW" sz="2400" b="0">
                          <a:effectLst/>
                        </a:rPr>
                        <a:t>20,000 </a:t>
                      </a:r>
                      <a:endParaRPr lang="en-TW" sz="2400" b="0">
                        <a:effectLst/>
                        <a:latin typeface="Times" pitchFamily="2" charset="0"/>
                      </a:endParaRPr>
                    </a:p>
                  </a:txBody>
                  <a:tcPr marL="47625" marR="47625" marT="0" marB="0" anchor="ctr"/>
                </a:tc>
                <a:tc>
                  <a:txBody>
                    <a:bodyPr/>
                    <a:lstStyle/>
                    <a:p>
                      <a:pPr algn="l"/>
                      <a:r>
                        <a:rPr lang="en-TW" sz="2400" b="0" dirty="0">
                          <a:effectLst/>
                        </a:rPr>
                        <a:t>47 </a:t>
                      </a:r>
                      <a:endParaRPr lang="en-TW" sz="2400" b="0" dirty="0">
                        <a:effectLst/>
                        <a:latin typeface="Times" pitchFamily="2" charset="0"/>
                      </a:endParaRPr>
                    </a:p>
                  </a:txBody>
                  <a:tcPr marL="47625" marR="47625" marT="0" marB="0" anchor="ctr"/>
                </a:tc>
                <a:tc>
                  <a:txBody>
                    <a:bodyPr/>
                    <a:lstStyle/>
                    <a:p>
                      <a:pPr algn="l"/>
                      <a:r>
                        <a:rPr lang="en-TW" sz="2400" b="0">
                          <a:effectLst/>
                        </a:rPr>
                        <a:t>3,051 </a:t>
                      </a:r>
                      <a:endParaRPr lang="en-TW" sz="2400" b="0">
                        <a:effectLst/>
                        <a:latin typeface="Times" pitchFamily="2" charset="0"/>
                      </a:endParaRPr>
                    </a:p>
                  </a:txBody>
                  <a:tcPr marL="47625" marR="47625" marT="0" marB="0" anchor="ctr"/>
                </a:tc>
                <a:extLst>
                  <a:ext uri="{0D108BD9-81ED-4DB2-BD59-A6C34878D82A}">
                    <a16:rowId xmlns:a16="http://schemas.microsoft.com/office/drawing/2014/main" val="3037319588"/>
                  </a:ext>
                </a:extLst>
              </a:tr>
              <a:tr h="0">
                <a:tc>
                  <a:txBody>
                    <a:bodyPr/>
                    <a:lstStyle/>
                    <a:p>
                      <a:pPr algn="l"/>
                      <a:r>
                        <a:rPr lang="en-TW" sz="2400" b="0">
                          <a:effectLst/>
                        </a:rPr>
                        <a:t>30,000 </a:t>
                      </a:r>
                      <a:endParaRPr lang="en-TW" sz="2400" b="0">
                        <a:effectLst/>
                        <a:latin typeface="Times" pitchFamily="2" charset="0"/>
                      </a:endParaRPr>
                    </a:p>
                  </a:txBody>
                  <a:tcPr marL="47625" marR="47625" marT="0" marB="0" anchor="ctr"/>
                </a:tc>
                <a:tc>
                  <a:txBody>
                    <a:bodyPr/>
                    <a:lstStyle/>
                    <a:p>
                      <a:pPr algn="l"/>
                      <a:r>
                        <a:rPr lang="en-TW" sz="2400" b="0" dirty="0">
                          <a:effectLst/>
                        </a:rPr>
                        <a:t>62 </a:t>
                      </a:r>
                      <a:endParaRPr lang="en-TW" sz="2400" b="0" dirty="0">
                        <a:effectLst/>
                        <a:latin typeface="Times" pitchFamily="2" charset="0"/>
                      </a:endParaRPr>
                    </a:p>
                  </a:txBody>
                  <a:tcPr marL="47625" marR="47625" marT="0" marB="0" anchor="ctr"/>
                </a:tc>
                <a:tc>
                  <a:txBody>
                    <a:bodyPr/>
                    <a:lstStyle/>
                    <a:p>
                      <a:pPr algn="l"/>
                      <a:r>
                        <a:rPr lang="en-TW" sz="2400" b="0">
                          <a:effectLst/>
                        </a:rPr>
                        <a:t>6,846 </a:t>
                      </a:r>
                      <a:endParaRPr lang="en-TW" sz="2400" b="0">
                        <a:effectLst/>
                        <a:latin typeface="Times" pitchFamily="2" charset="0"/>
                      </a:endParaRPr>
                    </a:p>
                  </a:txBody>
                  <a:tcPr marL="47625" marR="47625" marT="0" marB="0" anchor="ctr"/>
                </a:tc>
                <a:extLst>
                  <a:ext uri="{0D108BD9-81ED-4DB2-BD59-A6C34878D82A}">
                    <a16:rowId xmlns:a16="http://schemas.microsoft.com/office/drawing/2014/main" val="2004551484"/>
                  </a:ext>
                </a:extLst>
              </a:tr>
              <a:tr h="0">
                <a:tc>
                  <a:txBody>
                    <a:bodyPr/>
                    <a:lstStyle/>
                    <a:p>
                      <a:pPr algn="l"/>
                      <a:r>
                        <a:rPr lang="en-TW" sz="2400" b="0">
                          <a:effectLst/>
                        </a:rPr>
                        <a:t>40,000 </a:t>
                      </a:r>
                      <a:endParaRPr lang="en-TW" sz="2400" b="0">
                        <a:effectLst/>
                        <a:latin typeface="Times" pitchFamily="2" charset="0"/>
                      </a:endParaRPr>
                    </a:p>
                  </a:txBody>
                  <a:tcPr marL="47625" marR="47625" marT="0" marB="0" anchor="ctr"/>
                </a:tc>
                <a:tc>
                  <a:txBody>
                    <a:bodyPr/>
                    <a:lstStyle/>
                    <a:p>
                      <a:pPr algn="l"/>
                      <a:r>
                        <a:rPr lang="en-TW" sz="2400" b="0">
                          <a:effectLst/>
                        </a:rPr>
                        <a:t>80 </a:t>
                      </a:r>
                      <a:endParaRPr lang="en-TW" sz="2400" b="0">
                        <a:effectLst/>
                        <a:latin typeface="Times" pitchFamily="2" charset="0"/>
                      </a:endParaRPr>
                    </a:p>
                  </a:txBody>
                  <a:tcPr marL="47625" marR="47625" marT="0" marB="0" anchor="ctr"/>
                </a:tc>
                <a:tc>
                  <a:txBody>
                    <a:bodyPr/>
                    <a:lstStyle/>
                    <a:p>
                      <a:pPr algn="l"/>
                      <a:r>
                        <a:rPr lang="en-TW" sz="2400" b="0" dirty="0">
                          <a:effectLst/>
                        </a:rPr>
                        <a:t>12,188 </a:t>
                      </a:r>
                      <a:endParaRPr lang="en-TW" sz="2400" b="0" dirty="0">
                        <a:effectLst/>
                        <a:latin typeface="Times" pitchFamily="2" charset="0"/>
                      </a:endParaRPr>
                    </a:p>
                  </a:txBody>
                  <a:tcPr marL="47625" marR="47625" marT="0" marB="0" anchor="ctr"/>
                </a:tc>
                <a:extLst>
                  <a:ext uri="{0D108BD9-81ED-4DB2-BD59-A6C34878D82A}">
                    <a16:rowId xmlns:a16="http://schemas.microsoft.com/office/drawing/2014/main" val="3329169439"/>
                  </a:ext>
                </a:extLst>
              </a:tr>
              <a:tr h="0">
                <a:tc>
                  <a:txBody>
                    <a:bodyPr/>
                    <a:lstStyle/>
                    <a:p>
                      <a:pPr algn="l"/>
                      <a:r>
                        <a:rPr lang="en-TW" sz="2400" b="0">
                          <a:effectLst/>
                        </a:rPr>
                        <a:t>50,000 </a:t>
                      </a:r>
                      <a:endParaRPr lang="en-TW" sz="2400" b="0">
                        <a:effectLst/>
                        <a:latin typeface="Times" pitchFamily="2" charset="0"/>
                      </a:endParaRPr>
                    </a:p>
                  </a:txBody>
                  <a:tcPr marL="47625" marR="47625" marT="0" marB="0" anchor="ctr"/>
                </a:tc>
                <a:tc>
                  <a:txBody>
                    <a:bodyPr/>
                    <a:lstStyle/>
                    <a:p>
                      <a:pPr algn="l"/>
                      <a:r>
                        <a:rPr lang="en-TW" sz="2400" b="0" dirty="0">
                          <a:effectLst/>
                        </a:rPr>
                        <a:t>97 </a:t>
                      </a:r>
                      <a:endParaRPr lang="en-TW" sz="2400" b="0" dirty="0">
                        <a:effectLst/>
                        <a:latin typeface="Times" pitchFamily="2" charset="0"/>
                      </a:endParaRPr>
                    </a:p>
                  </a:txBody>
                  <a:tcPr marL="47625" marR="47625" marT="0" marB="0" anchor="ctr"/>
                </a:tc>
                <a:tc>
                  <a:txBody>
                    <a:bodyPr/>
                    <a:lstStyle/>
                    <a:p>
                      <a:pPr algn="l"/>
                      <a:r>
                        <a:rPr lang="en-TW" sz="2400" b="0" dirty="0">
                          <a:effectLst/>
                        </a:rPr>
                        <a:t>19,015 </a:t>
                      </a:r>
                      <a:endParaRPr lang="en-TW" sz="2400" b="0" dirty="0">
                        <a:effectLst/>
                        <a:latin typeface="Times" pitchFamily="2" charset="0"/>
                      </a:endParaRPr>
                    </a:p>
                  </a:txBody>
                  <a:tcPr marL="47625" marR="47625" marT="0" marB="0" anchor="ctr"/>
                </a:tc>
                <a:extLst>
                  <a:ext uri="{0D108BD9-81ED-4DB2-BD59-A6C34878D82A}">
                    <a16:rowId xmlns:a16="http://schemas.microsoft.com/office/drawing/2014/main" val="1810173412"/>
                  </a:ext>
                </a:extLst>
              </a:tr>
              <a:tr h="0">
                <a:tc>
                  <a:txBody>
                    <a:bodyPr/>
                    <a:lstStyle/>
                    <a:p>
                      <a:pPr algn="l"/>
                      <a:r>
                        <a:rPr lang="en-TW" sz="2400" b="0">
                          <a:effectLst/>
                        </a:rPr>
                        <a:t>60,000 </a:t>
                      </a:r>
                      <a:endParaRPr lang="en-TW" sz="2400" b="0">
                        <a:effectLst/>
                        <a:latin typeface="Times" pitchFamily="2" charset="0"/>
                      </a:endParaRPr>
                    </a:p>
                  </a:txBody>
                  <a:tcPr marL="47625" marR="47625" marT="0" marB="0" anchor="ctr"/>
                </a:tc>
                <a:tc>
                  <a:txBody>
                    <a:bodyPr/>
                    <a:lstStyle/>
                    <a:p>
                      <a:pPr algn="l"/>
                      <a:r>
                        <a:rPr lang="en-TW" sz="2400" b="0">
                          <a:effectLst/>
                        </a:rPr>
                        <a:t>113 </a:t>
                      </a:r>
                      <a:endParaRPr lang="en-TW" sz="2400" b="0">
                        <a:effectLst/>
                        <a:latin typeface="Times" pitchFamily="2" charset="0"/>
                      </a:endParaRPr>
                    </a:p>
                  </a:txBody>
                  <a:tcPr marL="47625" marR="47625" marT="0" marB="0" anchor="ctr"/>
                </a:tc>
                <a:tc>
                  <a:txBody>
                    <a:bodyPr/>
                    <a:lstStyle/>
                    <a:p>
                      <a:pPr algn="l"/>
                      <a:r>
                        <a:rPr lang="en-TW" sz="2400" b="0" dirty="0">
                          <a:effectLst/>
                        </a:rPr>
                        <a:t>27,359 </a:t>
                      </a:r>
                      <a:endParaRPr lang="en-TW" sz="2400" b="0" dirty="0">
                        <a:effectLst/>
                        <a:latin typeface="Times" pitchFamily="2" charset="0"/>
                      </a:endParaRPr>
                    </a:p>
                  </a:txBody>
                  <a:tcPr marL="47625" marR="47625" marT="0" marB="0" anchor="ctr"/>
                </a:tc>
                <a:extLst>
                  <a:ext uri="{0D108BD9-81ED-4DB2-BD59-A6C34878D82A}">
                    <a16:rowId xmlns:a16="http://schemas.microsoft.com/office/drawing/2014/main" val="1428042417"/>
                  </a:ext>
                </a:extLst>
              </a:tr>
            </a:tbl>
          </a:graphicData>
        </a:graphic>
      </p:graphicFrame>
      <p:sp>
        <p:nvSpPr>
          <p:cNvPr id="4" name="Slide Number Placeholder 3">
            <a:extLst>
              <a:ext uri="{FF2B5EF4-FFF2-40B4-BE49-F238E27FC236}">
                <a16:creationId xmlns:a16="http://schemas.microsoft.com/office/drawing/2014/main" id="{20D923D7-2522-E64D-9F03-116576A071DE}"/>
              </a:ext>
            </a:extLst>
          </p:cNvPr>
          <p:cNvSpPr>
            <a:spLocks noGrp="1"/>
          </p:cNvSpPr>
          <p:nvPr>
            <p:ph type="sldNum" sz="quarter" idx="12"/>
          </p:nvPr>
        </p:nvSpPr>
        <p:spPr/>
        <p:txBody>
          <a:bodyPr/>
          <a:lstStyle/>
          <a:p>
            <a:fld id="{14B373FC-FF3A-C64D-BE97-055D2267A4A7}" type="slidenum">
              <a:rPr lang="en-TW" smtClean="0"/>
              <a:t>69</a:t>
            </a:fld>
            <a:endParaRPr lang="en-TW"/>
          </a:p>
        </p:txBody>
      </p:sp>
      <p:pic>
        <p:nvPicPr>
          <p:cNvPr id="8" name="Picture 7">
            <a:extLst>
              <a:ext uri="{FF2B5EF4-FFF2-40B4-BE49-F238E27FC236}">
                <a16:creationId xmlns:a16="http://schemas.microsoft.com/office/drawing/2014/main" id="{B3A362D9-B7F3-0D4C-BC3B-3C401E524D67}"/>
              </a:ext>
            </a:extLst>
          </p:cNvPr>
          <p:cNvPicPr>
            <a:picLocks noChangeAspect="1"/>
          </p:cNvPicPr>
          <p:nvPr/>
        </p:nvPicPr>
        <p:blipFill>
          <a:blip r:embed="rId2"/>
          <a:stretch>
            <a:fillRect/>
          </a:stretch>
        </p:blipFill>
        <p:spPr>
          <a:xfrm>
            <a:off x="5638132" y="1430898"/>
            <a:ext cx="3357990" cy="3494494"/>
          </a:xfrm>
          <a:prstGeom prst="rect">
            <a:avLst/>
          </a:prstGeom>
        </p:spPr>
      </p:pic>
      <p:sp>
        <p:nvSpPr>
          <p:cNvPr id="9" name="Rectangle 8">
            <a:extLst>
              <a:ext uri="{FF2B5EF4-FFF2-40B4-BE49-F238E27FC236}">
                <a16:creationId xmlns:a16="http://schemas.microsoft.com/office/drawing/2014/main" id="{7A94AA66-4F42-C540-80EC-01CE761F20CF}"/>
              </a:ext>
            </a:extLst>
          </p:cNvPr>
          <p:cNvSpPr/>
          <p:nvPr/>
        </p:nvSpPr>
        <p:spPr>
          <a:xfrm>
            <a:off x="5127507" y="4994540"/>
            <a:ext cx="3868615" cy="646331"/>
          </a:xfrm>
          <a:prstGeom prst="rect">
            <a:avLst/>
          </a:prstGeom>
        </p:spPr>
        <p:txBody>
          <a:bodyPr wrap="square">
            <a:spAutoFit/>
          </a:bodyPr>
          <a:lstStyle/>
          <a:p>
            <a:pPr algn="r"/>
            <a:r>
              <a:rPr lang="en-US" b="1" dirty="0">
                <a:latin typeface="Helvetica" pitchFamily="2" charset="0"/>
              </a:rPr>
              <a:t>Merge Sort Timing (blue) versus Selection Sort (red) </a:t>
            </a:r>
            <a:endParaRPr lang="en-US" dirty="0">
              <a:effectLst/>
              <a:latin typeface="Helvetica" pitchFamily="2" charset="0"/>
            </a:endParaRPr>
          </a:p>
        </p:txBody>
      </p:sp>
    </p:spTree>
    <p:extLst>
      <p:ext uri="{BB962C8B-B14F-4D97-AF65-F5344CB8AC3E}">
        <p14:creationId xmlns:p14="http://schemas.microsoft.com/office/powerpoint/2010/main" val="3250673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C2C4B-A5F2-5448-9013-98A644E6CC61}"/>
              </a:ext>
            </a:extLst>
          </p:cNvPr>
          <p:cNvSpPr>
            <a:spLocks noGrp="1"/>
          </p:cNvSpPr>
          <p:nvPr>
            <p:ph type="title"/>
          </p:nvPr>
        </p:nvSpPr>
        <p:spPr/>
        <p:txBody>
          <a:bodyPr>
            <a:normAutofit/>
          </a:bodyPr>
          <a:lstStyle/>
          <a:p>
            <a:r>
              <a:rPr lang="en-US" b="1" dirty="0"/>
              <a:t>Base case </a:t>
            </a:r>
            <a:endParaRPr lang="en-TW" dirty="0"/>
          </a:p>
        </p:txBody>
      </p:sp>
      <p:sp>
        <p:nvSpPr>
          <p:cNvPr id="3" name="Content Placeholder 2">
            <a:extLst>
              <a:ext uri="{FF2B5EF4-FFF2-40B4-BE49-F238E27FC236}">
                <a16:creationId xmlns:a16="http://schemas.microsoft.com/office/drawing/2014/main" id="{AEC4D10D-DD21-2E4F-8AFF-9B3D88F9BF31}"/>
              </a:ext>
            </a:extLst>
          </p:cNvPr>
          <p:cNvSpPr>
            <a:spLocks noGrp="1"/>
          </p:cNvSpPr>
          <p:nvPr>
            <p:ph idx="1"/>
          </p:nvPr>
        </p:nvSpPr>
        <p:spPr/>
        <p:txBody>
          <a:bodyPr/>
          <a:lstStyle/>
          <a:p>
            <a:r>
              <a:rPr lang="en-US" dirty="0"/>
              <a:t>There’s a flaw with the previous piece of code </a:t>
            </a:r>
          </a:p>
          <a:p>
            <a:r>
              <a:rPr lang="en-US" dirty="0"/>
              <a:t>The problem is that it goes on forever </a:t>
            </a:r>
          </a:p>
          <a:p>
            <a:r>
              <a:rPr lang="en-US" dirty="0"/>
              <a:t>We need to get it to </a:t>
            </a:r>
            <a:r>
              <a:rPr lang="en-US" b="1" dirty="0">
                <a:solidFill>
                  <a:srgbClr val="FF0000"/>
                </a:solidFill>
              </a:rPr>
              <a:t>stop at some point </a:t>
            </a:r>
          </a:p>
          <a:p>
            <a:r>
              <a:rPr lang="en-US" dirty="0"/>
              <a:t>In order to stop, all recursive methods must have </a:t>
            </a:r>
            <a:r>
              <a:rPr lang="en-US" b="1" dirty="0">
                <a:solidFill>
                  <a:srgbClr val="FF0000"/>
                </a:solidFill>
              </a:rPr>
              <a:t>base case</a:t>
            </a:r>
            <a:r>
              <a:rPr lang="en-US" dirty="0"/>
              <a:t> where the answer is known automatically without calling another recursive method </a:t>
            </a:r>
          </a:p>
          <a:p>
            <a:endParaRPr lang="en-US" dirty="0"/>
          </a:p>
          <a:p>
            <a:pPr marL="457200" lvl="1" indent="0">
              <a:buNone/>
            </a:pPr>
            <a:r>
              <a:rPr lang="en-US" sz="2800" dirty="0"/>
              <a:t>public static int factorial( int N ) { </a:t>
            </a:r>
          </a:p>
          <a:p>
            <a:pPr marL="914400" lvl="2" indent="0">
              <a:buNone/>
            </a:pPr>
            <a:r>
              <a:rPr lang="en-US" sz="2800" dirty="0"/>
              <a:t>return N * factorial( N-1 ) ; </a:t>
            </a:r>
          </a:p>
          <a:p>
            <a:pPr marL="457200" lvl="1" indent="0">
              <a:buNone/>
            </a:pPr>
            <a:r>
              <a:rPr lang="en-US" sz="2800" dirty="0"/>
              <a:t>} </a:t>
            </a:r>
          </a:p>
          <a:p>
            <a:endParaRPr lang="en-TW" dirty="0"/>
          </a:p>
        </p:txBody>
      </p:sp>
      <p:sp>
        <p:nvSpPr>
          <p:cNvPr id="4" name="Slide Number Placeholder 3">
            <a:extLst>
              <a:ext uri="{FF2B5EF4-FFF2-40B4-BE49-F238E27FC236}">
                <a16:creationId xmlns:a16="http://schemas.microsoft.com/office/drawing/2014/main" id="{43FCC5EA-C68E-4A46-8E85-ABEB224C20EE}"/>
              </a:ext>
            </a:extLst>
          </p:cNvPr>
          <p:cNvSpPr>
            <a:spLocks noGrp="1"/>
          </p:cNvSpPr>
          <p:nvPr>
            <p:ph type="sldNum" sz="quarter" idx="12"/>
          </p:nvPr>
        </p:nvSpPr>
        <p:spPr/>
        <p:txBody>
          <a:bodyPr/>
          <a:lstStyle/>
          <a:p>
            <a:fld id="{14B373FC-FF3A-C64D-BE97-055D2267A4A7}" type="slidenum">
              <a:rPr lang="en-TW" smtClean="0"/>
              <a:t>7</a:t>
            </a:fld>
            <a:endParaRPr lang="en-TW"/>
          </a:p>
        </p:txBody>
      </p:sp>
      <p:sp>
        <p:nvSpPr>
          <p:cNvPr id="5" name="Right Brace 4">
            <a:extLst>
              <a:ext uri="{FF2B5EF4-FFF2-40B4-BE49-F238E27FC236}">
                <a16:creationId xmlns:a16="http://schemas.microsoft.com/office/drawing/2014/main" id="{D57A8B36-A37D-C247-8164-C50EB9D9375D}"/>
              </a:ext>
            </a:extLst>
          </p:cNvPr>
          <p:cNvSpPr/>
          <p:nvPr/>
        </p:nvSpPr>
        <p:spPr>
          <a:xfrm>
            <a:off x="5709138" y="4489938"/>
            <a:ext cx="351693" cy="1254370"/>
          </a:xfrm>
          <a:prstGeom prst="rightBrac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6" name="Rectangle 5">
            <a:extLst>
              <a:ext uri="{FF2B5EF4-FFF2-40B4-BE49-F238E27FC236}">
                <a16:creationId xmlns:a16="http://schemas.microsoft.com/office/drawing/2014/main" id="{45A9CE47-AF55-EF40-8C83-28418D064483}"/>
              </a:ext>
            </a:extLst>
          </p:cNvPr>
          <p:cNvSpPr/>
          <p:nvPr/>
        </p:nvSpPr>
        <p:spPr>
          <a:xfrm>
            <a:off x="6142892" y="4855513"/>
            <a:ext cx="2753205" cy="523220"/>
          </a:xfrm>
          <a:prstGeom prst="rect">
            <a:avLst/>
          </a:prstGeom>
          <a:ln w="28575">
            <a:noFill/>
          </a:ln>
        </p:spPr>
        <p:txBody>
          <a:bodyPr wrap="square">
            <a:spAutoFit/>
          </a:bodyPr>
          <a:lstStyle/>
          <a:p>
            <a:r>
              <a:rPr lang="en-US" sz="2800" b="1" dirty="0">
                <a:solidFill>
                  <a:schemeClr val="accent2">
                    <a:lumMod val="75000"/>
                  </a:schemeClr>
                </a:solidFill>
              </a:rPr>
              <a:t>// It won't stop</a:t>
            </a:r>
          </a:p>
        </p:txBody>
      </p:sp>
    </p:spTree>
    <p:extLst>
      <p:ext uri="{BB962C8B-B14F-4D97-AF65-F5344CB8AC3E}">
        <p14:creationId xmlns:p14="http://schemas.microsoft.com/office/powerpoint/2010/main" val="34919893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4DE7D-A29D-C045-ABF7-689BC7B4D1A0}"/>
              </a:ext>
            </a:extLst>
          </p:cNvPr>
          <p:cNvSpPr>
            <a:spLocks noGrp="1"/>
          </p:cNvSpPr>
          <p:nvPr>
            <p:ph type="title"/>
          </p:nvPr>
        </p:nvSpPr>
        <p:spPr/>
        <p:txBody>
          <a:bodyPr>
            <a:normAutofit/>
          </a:bodyPr>
          <a:lstStyle/>
          <a:p>
            <a:r>
              <a:rPr lang="en-US" b="1" dirty="0"/>
              <a:t>Copies and Comparisons </a:t>
            </a:r>
            <a:endParaRPr lang="en-TW" dirty="0"/>
          </a:p>
        </p:txBody>
      </p:sp>
      <p:sp>
        <p:nvSpPr>
          <p:cNvPr id="3" name="Content Placeholder 2">
            <a:extLst>
              <a:ext uri="{FF2B5EF4-FFF2-40B4-BE49-F238E27FC236}">
                <a16:creationId xmlns:a16="http://schemas.microsoft.com/office/drawing/2014/main" id="{FDB93D64-3EAE-CB46-942A-E08CA7C9DD62}"/>
              </a:ext>
            </a:extLst>
          </p:cNvPr>
          <p:cNvSpPr>
            <a:spLocks noGrp="1"/>
          </p:cNvSpPr>
          <p:nvPr>
            <p:ph idx="1"/>
          </p:nvPr>
        </p:nvSpPr>
        <p:spPr/>
        <p:txBody>
          <a:bodyPr>
            <a:normAutofit/>
          </a:bodyPr>
          <a:lstStyle/>
          <a:p>
            <a:r>
              <a:rPr lang="en-US" dirty="0"/>
              <a:t>A comparison:</a:t>
            </a:r>
          </a:p>
          <a:p>
            <a:endParaRPr lang="en-US" dirty="0"/>
          </a:p>
          <a:p>
            <a:endParaRPr lang="en-US" dirty="0"/>
          </a:p>
          <a:p>
            <a:pPr marL="0" indent="0">
              <a:buNone/>
            </a:pPr>
            <a:endParaRPr lang="en-US" dirty="0"/>
          </a:p>
          <a:p>
            <a:pPr lvl="1"/>
            <a:r>
              <a:rPr lang="en-US" dirty="0"/>
              <a:t>In order to merge the first two cells we need to check is 4 bigger than 1?  </a:t>
            </a:r>
          </a:p>
          <a:p>
            <a:r>
              <a:rPr lang="en-US" dirty="0"/>
              <a:t>A copy: </a:t>
            </a:r>
          </a:p>
        </p:txBody>
      </p:sp>
      <p:sp>
        <p:nvSpPr>
          <p:cNvPr id="4" name="Slide Number Placeholder 3">
            <a:extLst>
              <a:ext uri="{FF2B5EF4-FFF2-40B4-BE49-F238E27FC236}">
                <a16:creationId xmlns:a16="http://schemas.microsoft.com/office/drawing/2014/main" id="{67DB5466-7B92-3F4F-B3BB-75ED047B8CCB}"/>
              </a:ext>
            </a:extLst>
          </p:cNvPr>
          <p:cNvSpPr>
            <a:spLocks noGrp="1"/>
          </p:cNvSpPr>
          <p:nvPr>
            <p:ph type="sldNum" sz="quarter" idx="12"/>
          </p:nvPr>
        </p:nvSpPr>
        <p:spPr/>
        <p:txBody>
          <a:bodyPr/>
          <a:lstStyle/>
          <a:p>
            <a:fld id="{14B373FC-FF3A-C64D-BE97-055D2267A4A7}" type="slidenum">
              <a:rPr lang="en-TW" smtClean="0"/>
              <a:t>70</a:t>
            </a:fld>
            <a:endParaRPr lang="en-TW"/>
          </a:p>
        </p:txBody>
      </p:sp>
      <p:sp>
        <p:nvSpPr>
          <p:cNvPr id="7" name="Cube 6">
            <a:extLst>
              <a:ext uri="{FF2B5EF4-FFF2-40B4-BE49-F238E27FC236}">
                <a16:creationId xmlns:a16="http://schemas.microsoft.com/office/drawing/2014/main" id="{D051D5EC-8579-2E4C-8B46-189FD69DE208}"/>
              </a:ext>
            </a:extLst>
          </p:cNvPr>
          <p:cNvSpPr/>
          <p:nvPr/>
        </p:nvSpPr>
        <p:spPr>
          <a:xfrm>
            <a:off x="2346185" y="1896139"/>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4</a:t>
            </a:r>
          </a:p>
        </p:txBody>
      </p:sp>
      <p:sp>
        <p:nvSpPr>
          <p:cNvPr id="8" name="Cube 7">
            <a:extLst>
              <a:ext uri="{FF2B5EF4-FFF2-40B4-BE49-F238E27FC236}">
                <a16:creationId xmlns:a16="http://schemas.microsoft.com/office/drawing/2014/main" id="{00BA4ED8-DDDB-2447-8F65-26057081B2D4}"/>
              </a:ext>
            </a:extLst>
          </p:cNvPr>
          <p:cNvSpPr/>
          <p:nvPr/>
        </p:nvSpPr>
        <p:spPr>
          <a:xfrm>
            <a:off x="3088123" y="1896139"/>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1</a:t>
            </a:r>
          </a:p>
        </p:txBody>
      </p:sp>
      <p:sp>
        <p:nvSpPr>
          <p:cNvPr id="9" name="Cube 8">
            <a:extLst>
              <a:ext uri="{FF2B5EF4-FFF2-40B4-BE49-F238E27FC236}">
                <a16:creationId xmlns:a16="http://schemas.microsoft.com/office/drawing/2014/main" id="{8287FAE1-EE08-964F-847D-0490F28B2928}"/>
              </a:ext>
            </a:extLst>
          </p:cNvPr>
          <p:cNvSpPr/>
          <p:nvPr/>
        </p:nvSpPr>
        <p:spPr>
          <a:xfrm>
            <a:off x="3830061" y="1896140"/>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dirty="0">
                <a:solidFill>
                  <a:schemeClr val="tx1"/>
                </a:solidFill>
              </a:rPr>
              <a:t>6</a:t>
            </a:r>
          </a:p>
        </p:txBody>
      </p:sp>
      <p:sp>
        <p:nvSpPr>
          <p:cNvPr id="10" name="Cube 9">
            <a:extLst>
              <a:ext uri="{FF2B5EF4-FFF2-40B4-BE49-F238E27FC236}">
                <a16:creationId xmlns:a16="http://schemas.microsoft.com/office/drawing/2014/main" id="{76D052D1-E01D-4143-9BE1-A69A40784CDF}"/>
              </a:ext>
            </a:extLst>
          </p:cNvPr>
          <p:cNvSpPr/>
          <p:nvPr/>
        </p:nvSpPr>
        <p:spPr>
          <a:xfrm>
            <a:off x="4571999" y="1896139"/>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dirty="0">
                <a:solidFill>
                  <a:schemeClr val="tx1"/>
                </a:solidFill>
              </a:rPr>
              <a:t>8</a:t>
            </a:r>
          </a:p>
        </p:txBody>
      </p:sp>
      <p:sp>
        <p:nvSpPr>
          <p:cNvPr id="13" name="Rectangle 12">
            <a:extLst>
              <a:ext uri="{FF2B5EF4-FFF2-40B4-BE49-F238E27FC236}">
                <a16:creationId xmlns:a16="http://schemas.microsoft.com/office/drawing/2014/main" id="{929448E7-846E-5641-B0B1-E86E875F5616}"/>
              </a:ext>
            </a:extLst>
          </p:cNvPr>
          <p:cNvSpPr/>
          <p:nvPr/>
        </p:nvSpPr>
        <p:spPr>
          <a:xfrm>
            <a:off x="1185600" y="2058559"/>
            <a:ext cx="1160585" cy="523220"/>
          </a:xfrm>
          <a:prstGeom prst="rect">
            <a:avLst/>
          </a:prstGeom>
        </p:spPr>
        <p:txBody>
          <a:bodyPr wrap="square">
            <a:spAutoFit/>
          </a:bodyPr>
          <a:lstStyle/>
          <a:p>
            <a:r>
              <a:rPr lang="en-US" sz="2800" dirty="0">
                <a:latin typeface="Helvetica" pitchFamily="2" charset="0"/>
              </a:rPr>
              <a:t>Array</a:t>
            </a:r>
            <a:r>
              <a:rPr lang="en-US" dirty="0">
                <a:latin typeface="Helvetica" pitchFamily="2" charset="0"/>
              </a:rPr>
              <a:t> </a:t>
            </a:r>
            <a:endParaRPr lang="en-US" dirty="0">
              <a:effectLst/>
              <a:latin typeface="Helvetica" pitchFamily="2" charset="0"/>
            </a:endParaRPr>
          </a:p>
        </p:txBody>
      </p:sp>
      <p:sp>
        <p:nvSpPr>
          <p:cNvPr id="14" name="Cube 13">
            <a:extLst>
              <a:ext uri="{FF2B5EF4-FFF2-40B4-BE49-F238E27FC236}">
                <a16:creationId xmlns:a16="http://schemas.microsoft.com/office/drawing/2014/main" id="{48229821-AA90-0A46-8475-41C4722164A9}"/>
              </a:ext>
            </a:extLst>
          </p:cNvPr>
          <p:cNvSpPr/>
          <p:nvPr/>
        </p:nvSpPr>
        <p:spPr>
          <a:xfrm>
            <a:off x="2346185" y="4557278"/>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4</a:t>
            </a:r>
          </a:p>
        </p:txBody>
      </p:sp>
      <p:sp>
        <p:nvSpPr>
          <p:cNvPr id="15" name="Cube 14">
            <a:extLst>
              <a:ext uri="{FF2B5EF4-FFF2-40B4-BE49-F238E27FC236}">
                <a16:creationId xmlns:a16="http://schemas.microsoft.com/office/drawing/2014/main" id="{9085ACCD-52A8-9146-B789-5F5CE6B3A874}"/>
              </a:ext>
            </a:extLst>
          </p:cNvPr>
          <p:cNvSpPr/>
          <p:nvPr/>
        </p:nvSpPr>
        <p:spPr>
          <a:xfrm>
            <a:off x="3088123" y="4557278"/>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1</a:t>
            </a:r>
          </a:p>
        </p:txBody>
      </p:sp>
      <p:sp>
        <p:nvSpPr>
          <p:cNvPr id="16" name="Cube 15">
            <a:extLst>
              <a:ext uri="{FF2B5EF4-FFF2-40B4-BE49-F238E27FC236}">
                <a16:creationId xmlns:a16="http://schemas.microsoft.com/office/drawing/2014/main" id="{84295BC4-1838-0B4A-A836-E7CA089EC56B}"/>
              </a:ext>
            </a:extLst>
          </p:cNvPr>
          <p:cNvSpPr/>
          <p:nvPr/>
        </p:nvSpPr>
        <p:spPr>
          <a:xfrm>
            <a:off x="3830061" y="4557279"/>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dirty="0">
                <a:solidFill>
                  <a:schemeClr val="tx1"/>
                </a:solidFill>
              </a:rPr>
              <a:t>6</a:t>
            </a:r>
          </a:p>
        </p:txBody>
      </p:sp>
      <p:sp>
        <p:nvSpPr>
          <p:cNvPr id="17" name="Cube 16">
            <a:extLst>
              <a:ext uri="{FF2B5EF4-FFF2-40B4-BE49-F238E27FC236}">
                <a16:creationId xmlns:a16="http://schemas.microsoft.com/office/drawing/2014/main" id="{2E751591-5DF4-274E-8BAA-C4E07B8DD720}"/>
              </a:ext>
            </a:extLst>
          </p:cNvPr>
          <p:cNvSpPr/>
          <p:nvPr/>
        </p:nvSpPr>
        <p:spPr>
          <a:xfrm>
            <a:off x="4571999" y="4557278"/>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dirty="0">
                <a:solidFill>
                  <a:schemeClr val="tx1"/>
                </a:solidFill>
              </a:rPr>
              <a:t>8</a:t>
            </a:r>
          </a:p>
        </p:txBody>
      </p:sp>
      <p:sp>
        <p:nvSpPr>
          <p:cNvPr id="18" name="Rectangle 17">
            <a:extLst>
              <a:ext uri="{FF2B5EF4-FFF2-40B4-BE49-F238E27FC236}">
                <a16:creationId xmlns:a16="http://schemas.microsoft.com/office/drawing/2014/main" id="{DD6608DC-5BC9-D54E-A0FC-4F5FFB86DFAC}"/>
              </a:ext>
            </a:extLst>
          </p:cNvPr>
          <p:cNvSpPr/>
          <p:nvPr/>
        </p:nvSpPr>
        <p:spPr>
          <a:xfrm>
            <a:off x="1185600" y="4719698"/>
            <a:ext cx="1160585" cy="523220"/>
          </a:xfrm>
          <a:prstGeom prst="rect">
            <a:avLst/>
          </a:prstGeom>
        </p:spPr>
        <p:txBody>
          <a:bodyPr wrap="square">
            <a:spAutoFit/>
          </a:bodyPr>
          <a:lstStyle/>
          <a:p>
            <a:r>
              <a:rPr lang="en-US" sz="2800" dirty="0">
                <a:latin typeface="Helvetica" pitchFamily="2" charset="0"/>
              </a:rPr>
              <a:t>Array</a:t>
            </a:r>
            <a:r>
              <a:rPr lang="en-US" dirty="0">
                <a:latin typeface="Helvetica" pitchFamily="2" charset="0"/>
              </a:rPr>
              <a:t> </a:t>
            </a:r>
            <a:endParaRPr lang="en-US" dirty="0">
              <a:effectLst/>
              <a:latin typeface="Helvetica" pitchFamily="2" charset="0"/>
            </a:endParaRPr>
          </a:p>
        </p:txBody>
      </p:sp>
      <p:sp>
        <p:nvSpPr>
          <p:cNvPr id="19" name="Cube 18">
            <a:extLst>
              <a:ext uri="{FF2B5EF4-FFF2-40B4-BE49-F238E27FC236}">
                <a16:creationId xmlns:a16="http://schemas.microsoft.com/office/drawing/2014/main" id="{80D87BE7-5C7E-6D4F-B6E9-47DF4F1144B3}"/>
              </a:ext>
            </a:extLst>
          </p:cNvPr>
          <p:cNvSpPr/>
          <p:nvPr/>
        </p:nvSpPr>
        <p:spPr>
          <a:xfrm>
            <a:off x="3830061" y="5909112"/>
            <a:ext cx="741938" cy="700645"/>
          </a:xfrm>
          <a:prstGeom prst="cub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3200" b="1" dirty="0">
                <a:solidFill>
                  <a:srgbClr val="FF0000"/>
                </a:solidFill>
              </a:rPr>
              <a:t>1</a:t>
            </a:r>
          </a:p>
        </p:txBody>
      </p:sp>
      <p:sp>
        <p:nvSpPr>
          <p:cNvPr id="20" name="Cube 19">
            <a:extLst>
              <a:ext uri="{FF2B5EF4-FFF2-40B4-BE49-F238E27FC236}">
                <a16:creationId xmlns:a16="http://schemas.microsoft.com/office/drawing/2014/main" id="{AC500FC8-F9CF-2045-8006-66691A23640D}"/>
              </a:ext>
            </a:extLst>
          </p:cNvPr>
          <p:cNvSpPr/>
          <p:nvPr/>
        </p:nvSpPr>
        <p:spPr>
          <a:xfrm>
            <a:off x="4571999" y="5909112"/>
            <a:ext cx="741938" cy="700645"/>
          </a:xfrm>
          <a:prstGeom prst="cub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TW" sz="3200" b="1" dirty="0">
              <a:solidFill>
                <a:srgbClr val="FF0000"/>
              </a:solidFill>
            </a:endParaRPr>
          </a:p>
        </p:txBody>
      </p:sp>
      <p:sp>
        <p:nvSpPr>
          <p:cNvPr id="21" name="Cube 20">
            <a:extLst>
              <a:ext uri="{FF2B5EF4-FFF2-40B4-BE49-F238E27FC236}">
                <a16:creationId xmlns:a16="http://schemas.microsoft.com/office/drawing/2014/main" id="{51E1B200-57AE-3046-8CDB-B26EC5CE46C0}"/>
              </a:ext>
            </a:extLst>
          </p:cNvPr>
          <p:cNvSpPr/>
          <p:nvPr/>
        </p:nvSpPr>
        <p:spPr>
          <a:xfrm>
            <a:off x="5313937" y="5909113"/>
            <a:ext cx="741938" cy="700645"/>
          </a:xfrm>
          <a:prstGeom prst="cub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TW" sz="3200" dirty="0">
              <a:solidFill>
                <a:schemeClr val="tx1"/>
              </a:solidFill>
            </a:endParaRPr>
          </a:p>
        </p:txBody>
      </p:sp>
      <p:sp>
        <p:nvSpPr>
          <p:cNvPr id="22" name="Cube 21">
            <a:extLst>
              <a:ext uri="{FF2B5EF4-FFF2-40B4-BE49-F238E27FC236}">
                <a16:creationId xmlns:a16="http://schemas.microsoft.com/office/drawing/2014/main" id="{91E5C05D-50FF-4E40-8D43-D537987F83FF}"/>
              </a:ext>
            </a:extLst>
          </p:cNvPr>
          <p:cNvSpPr/>
          <p:nvPr/>
        </p:nvSpPr>
        <p:spPr>
          <a:xfrm>
            <a:off x="6055875" y="5909112"/>
            <a:ext cx="741938" cy="700645"/>
          </a:xfrm>
          <a:prstGeom prst="cub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TW" sz="3200" dirty="0">
              <a:solidFill>
                <a:schemeClr val="tx1"/>
              </a:solidFill>
            </a:endParaRPr>
          </a:p>
        </p:txBody>
      </p:sp>
      <p:sp>
        <p:nvSpPr>
          <p:cNvPr id="23" name="Rectangle 22">
            <a:extLst>
              <a:ext uri="{FF2B5EF4-FFF2-40B4-BE49-F238E27FC236}">
                <a16:creationId xmlns:a16="http://schemas.microsoft.com/office/drawing/2014/main" id="{1278A82C-2279-A144-BB06-C72231E43511}"/>
              </a:ext>
            </a:extLst>
          </p:cNvPr>
          <p:cNvSpPr/>
          <p:nvPr/>
        </p:nvSpPr>
        <p:spPr>
          <a:xfrm>
            <a:off x="1772662" y="6040139"/>
            <a:ext cx="2057400" cy="523220"/>
          </a:xfrm>
          <a:prstGeom prst="rect">
            <a:avLst/>
          </a:prstGeom>
        </p:spPr>
        <p:txBody>
          <a:bodyPr wrap="square">
            <a:spAutoFit/>
          </a:bodyPr>
          <a:lstStyle/>
          <a:p>
            <a:r>
              <a:rPr lang="en-US" sz="2800" dirty="0">
                <a:latin typeface="Helvetica" pitchFamily="2" charset="0"/>
              </a:rPr>
              <a:t>Workspace</a:t>
            </a:r>
            <a:r>
              <a:rPr lang="en-US" dirty="0">
                <a:latin typeface="Helvetica" pitchFamily="2" charset="0"/>
              </a:rPr>
              <a:t> </a:t>
            </a:r>
            <a:endParaRPr lang="en-US" dirty="0">
              <a:effectLst/>
              <a:latin typeface="Helvetica" pitchFamily="2" charset="0"/>
            </a:endParaRPr>
          </a:p>
        </p:txBody>
      </p:sp>
      <p:sp>
        <p:nvSpPr>
          <p:cNvPr id="24" name="Left Arrow 23">
            <a:extLst>
              <a:ext uri="{FF2B5EF4-FFF2-40B4-BE49-F238E27FC236}">
                <a16:creationId xmlns:a16="http://schemas.microsoft.com/office/drawing/2014/main" id="{588BDD46-E3FE-ED4F-A9B7-19B9A0B15FC8}"/>
              </a:ext>
            </a:extLst>
          </p:cNvPr>
          <p:cNvSpPr/>
          <p:nvPr/>
        </p:nvSpPr>
        <p:spPr>
          <a:xfrm rot="13655282">
            <a:off x="3402384" y="5399417"/>
            <a:ext cx="808893" cy="5232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0167594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A802C-E9ED-334B-98A6-FE47F2BC7052}"/>
              </a:ext>
            </a:extLst>
          </p:cNvPr>
          <p:cNvSpPr>
            <a:spLocks noGrp="1"/>
          </p:cNvSpPr>
          <p:nvPr>
            <p:ph type="title"/>
          </p:nvPr>
        </p:nvSpPr>
        <p:spPr/>
        <p:txBody>
          <a:bodyPr>
            <a:normAutofit/>
          </a:bodyPr>
          <a:lstStyle/>
          <a:p>
            <a:r>
              <a:rPr lang="en-US" b="1" dirty="0"/>
              <a:t>Analyzing the Merge Sort Algorithm </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A00448-FAF6-6E4F-AA81-90ABBD62167E}"/>
                  </a:ext>
                </a:extLst>
              </p:cNvPr>
              <p:cNvSpPr>
                <a:spLocks noGrp="1"/>
              </p:cNvSpPr>
              <p:nvPr>
                <p:ph idx="1"/>
              </p:nvPr>
            </p:nvSpPr>
            <p:spPr/>
            <p:txBody>
              <a:bodyPr>
                <a:noAutofit/>
              </a:bodyPr>
              <a:lstStyle/>
              <a:p>
                <a:r>
                  <a:rPr lang="en-US" sz="2200" dirty="0"/>
                  <a:t>In an array of size </a:t>
                </a:r>
                <a14:m>
                  <m:oMath xmlns:m="http://schemas.openxmlformats.org/officeDocument/2006/math">
                    <m:r>
                      <a:rPr lang="en-US" sz="2200" i="1">
                        <a:latin typeface="Cambria Math" panose="02040503050406030204" pitchFamily="18" charset="0"/>
                      </a:rPr>
                      <m:t>𝑛</m:t>
                    </m:r>
                  </m:oMath>
                </a14:m>
                <a:r>
                  <a:rPr lang="en-US" sz="2200" dirty="0"/>
                  <a:t>, lets figure out the number of copies and comparisons needed </a:t>
                </a:r>
              </a:p>
              <a:p>
                <a:r>
                  <a:rPr lang="en-US" sz="2200" dirty="0"/>
                  <a:t>Copies take longer than comparisons but the order of the algorithm is determined by </a:t>
                </a:r>
                <a:r>
                  <a:rPr lang="en-US" sz="2200" b="1" dirty="0">
                    <a:solidFill>
                      <a:srgbClr val="FF0000"/>
                    </a:solidFill>
                  </a:rPr>
                  <a:t>whichever of these has the highest order</a:t>
                </a:r>
              </a:p>
              <a:p>
                <a:r>
                  <a:rPr lang="en-US" sz="2200" dirty="0"/>
                  <a:t>Every time the array is split again, each element is going to end up being copied (see tree diagram a few slides back) </a:t>
                </a:r>
              </a:p>
              <a:p>
                <a:r>
                  <a:rPr lang="en-US" sz="2200" dirty="0"/>
                  <a:t>The number of levels / splits required will be </a:t>
                </a:r>
                <a14:m>
                  <m:oMath xmlns:m="http://schemas.openxmlformats.org/officeDocument/2006/math">
                    <m:func>
                      <m:funcPr>
                        <m:ctrlPr>
                          <a:rPr lang="en-US" sz="2200" i="1">
                            <a:latin typeface="Cambria Math" panose="02040503050406030204" pitchFamily="18" charset="0"/>
                          </a:rPr>
                        </m:ctrlPr>
                      </m:funcPr>
                      <m:fName>
                        <m:sSub>
                          <m:sSubPr>
                            <m:ctrlPr>
                              <a:rPr lang="en-US" sz="2200" i="1" smtClean="0">
                                <a:latin typeface="Cambria Math" panose="02040503050406030204" pitchFamily="18" charset="0"/>
                              </a:rPr>
                            </m:ctrlPr>
                          </m:sSubPr>
                          <m:e>
                            <m:r>
                              <m:rPr>
                                <m:sty m:val="p"/>
                              </m:rPr>
                              <a:rPr lang="en-US" sz="2200">
                                <a:latin typeface="Cambria Math" panose="02040503050406030204" pitchFamily="18" charset="0"/>
                              </a:rPr>
                              <m:t>log</m:t>
                            </m:r>
                          </m:e>
                          <m:sub>
                            <m:r>
                              <a:rPr lang="en-US" sz="2200" b="0" i="1" smtClean="0">
                                <a:latin typeface="Cambria Math" panose="02040503050406030204" pitchFamily="18" charset="0"/>
                              </a:rPr>
                              <m:t>2</m:t>
                            </m:r>
                          </m:sub>
                        </m:sSub>
                      </m:fName>
                      <m:e>
                        <m:r>
                          <a:rPr lang="en-US" sz="2200" i="1">
                            <a:latin typeface="Cambria Math" panose="02040503050406030204" pitchFamily="18" charset="0"/>
                          </a:rPr>
                          <m:t>𝑛</m:t>
                        </m:r>
                      </m:e>
                    </m:func>
                  </m:oMath>
                </a14:m>
                <a:r>
                  <a:rPr lang="en-US" sz="2200" dirty="0"/>
                  <a:t> since each step halves the search space (see Topic 3) </a:t>
                </a:r>
              </a:p>
              <a:p>
                <a:r>
                  <a:rPr lang="en-US" sz="2200" dirty="0"/>
                  <a:t>Number of copies will be the number of levels multiplied by </a:t>
                </a:r>
                <a14:m>
                  <m:oMath xmlns:m="http://schemas.openxmlformats.org/officeDocument/2006/math">
                    <m:r>
                      <a:rPr lang="en-US" sz="2200" i="1">
                        <a:latin typeface="Cambria Math" panose="02040503050406030204" pitchFamily="18" charset="0"/>
                      </a:rPr>
                      <m:t>𝑛</m:t>
                    </m:r>
                  </m:oMath>
                </a14:m>
                <a:r>
                  <a:rPr lang="en-US" sz="2200" dirty="0"/>
                  <a:t> since the full array is copied on each level </a:t>
                </a:r>
              </a:p>
              <a:p>
                <a:r>
                  <a:rPr lang="en-US" sz="2200" dirty="0"/>
                  <a:t>Total number will be doubled because these need to be copied back into the array (copied from workspace back into original array) </a:t>
                </a:r>
              </a:p>
              <a:p>
                <a:r>
                  <a:rPr lang="en-US" sz="2200" dirty="0"/>
                  <a:t>Number of copies is proportional to </a:t>
                </a:r>
                <a14:m>
                  <m:oMath xmlns:m="http://schemas.openxmlformats.org/officeDocument/2006/math">
                    <m:r>
                      <a:rPr lang="en-US" sz="2200" b="1" i="1" smtClean="0">
                        <a:solidFill>
                          <a:srgbClr val="FF0000"/>
                        </a:solidFill>
                        <a:latin typeface="Cambria Math" panose="02040503050406030204" pitchFamily="18" charset="0"/>
                      </a:rPr>
                      <m:t>𝒏</m:t>
                    </m:r>
                    <m:func>
                      <m:funcPr>
                        <m:ctrlPr>
                          <a:rPr lang="en-US" sz="2200" b="1" i="1" smtClean="0">
                            <a:solidFill>
                              <a:srgbClr val="FF0000"/>
                            </a:solidFill>
                            <a:latin typeface="Cambria Math" panose="02040503050406030204" pitchFamily="18" charset="0"/>
                          </a:rPr>
                        </m:ctrlPr>
                      </m:funcPr>
                      <m:fName>
                        <m:r>
                          <a:rPr lang="en-US" sz="2200" b="1" i="0" smtClean="0">
                            <a:solidFill>
                              <a:srgbClr val="FF0000"/>
                            </a:solidFill>
                            <a:latin typeface="Cambria Math" panose="02040503050406030204" pitchFamily="18" charset="0"/>
                          </a:rPr>
                          <m:t>𝐥𝐨𝐠</m:t>
                        </m:r>
                      </m:fName>
                      <m:e>
                        <m:r>
                          <a:rPr lang="en-US" sz="2200" b="1" i="1" smtClean="0">
                            <a:solidFill>
                              <a:srgbClr val="FF0000"/>
                            </a:solidFill>
                            <a:latin typeface="Cambria Math" panose="02040503050406030204" pitchFamily="18" charset="0"/>
                          </a:rPr>
                          <m:t>𝒏</m:t>
                        </m:r>
                      </m:e>
                    </m:func>
                  </m:oMath>
                </a14:m>
                <a:r>
                  <a:rPr lang="en-US" sz="2200" b="1" dirty="0">
                    <a:solidFill>
                      <a:srgbClr val="FF0000"/>
                    </a:solidFill>
                  </a:rPr>
                  <a:t> </a:t>
                </a:r>
                <a:endParaRPr lang="en-US" sz="2200" b="1" dirty="0"/>
              </a:p>
            </p:txBody>
          </p:sp>
        </mc:Choice>
        <mc:Fallback xmlns="">
          <p:sp>
            <p:nvSpPr>
              <p:cNvPr id="3" name="Content Placeholder 2">
                <a:extLst>
                  <a:ext uri="{FF2B5EF4-FFF2-40B4-BE49-F238E27FC236}">
                    <a16:creationId xmlns:a16="http://schemas.microsoft.com/office/drawing/2014/main" id="{2FA00448-FAF6-6E4F-AA81-90ABBD62167E}"/>
                  </a:ext>
                </a:extLst>
              </p:cNvPr>
              <p:cNvSpPr>
                <a:spLocks noGrp="1" noRot="1" noChangeAspect="1" noMove="1" noResize="1" noEditPoints="1" noAdjustHandles="1" noChangeArrowheads="1" noChangeShapeType="1" noTextEdit="1"/>
              </p:cNvSpPr>
              <p:nvPr>
                <p:ph idx="1"/>
              </p:nvPr>
            </p:nvSpPr>
            <p:spPr>
              <a:blipFill>
                <a:blip r:embed="rId2"/>
                <a:stretch>
                  <a:fillRect l="-732" t="-1395" r="-1025"/>
                </a:stretch>
              </a:blipFill>
            </p:spPr>
            <p:txBody>
              <a:bodyPr/>
              <a:lstStyle/>
              <a:p>
                <a:r>
                  <a:rPr lang="en-TW">
                    <a:noFill/>
                  </a:rPr>
                  <a:t> </a:t>
                </a:r>
              </a:p>
            </p:txBody>
          </p:sp>
        </mc:Fallback>
      </mc:AlternateContent>
      <p:sp>
        <p:nvSpPr>
          <p:cNvPr id="4" name="Slide Number Placeholder 3">
            <a:extLst>
              <a:ext uri="{FF2B5EF4-FFF2-40B4-BE49-F238E27FC236}">
                <a16:creationId xmlns:a16="http://schemas.microsoft.com/office/drawing/2014/main" id="{A34867E6-5CB8-F840-B5A4-F08500802D54}"/>
              </a:ext>
            </a:extLst>
          </p:cNvPr>
          <p:cNvSpPr>
            <a:spLocks noGrp="1"/>
          </p:cNvSpPr>
          <p:nvPr>
            <p:ph type="sldNum" sz="quarter" idx="12"/>
          </p:nvPr>
        </p:nvSpPr>
        <p:spPr/>
        <p:txBody>
          <a:bodyPr/>
          <a:lstStyle/>
          <a:p>
            <a:fld id="{14B373FC-FF3A-C64D-BE97-055D2267A4A7}" type="slidenum">
              <a:rPr lang="en-TW" smtClean="0"/>
              <a:t>71</a:t>
            </a:fld>
            <a:endParaRPr lang="en-TW"/>
          </a:p>
        </p:txBody>
      </p:sp>
    </p:spTree>
    <p:extLst>
      <p:ext uri="{BB962C8B-B14F-4D97-AF65-F5344CB8AC3E}">
        <p14:creationId xmlns:p14="http://schemas.microsoft.com/office/powerpoint/2010/main" val="40173368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720F-426E-EE42-8076-739929D5C7A2}"/>
              </a:ext>
            </a:extLst>
          </p:cNvPr>
          <p:cNvSpPr>
            <a:spLocks noGrp="1"/>
          </p:cNvSpPr>
          <p:nvPr>
            <p:ph type="title"/>
          </p:nvPr>
        </p:nvSpPr>
        <p:spPr/>
        <p:txBody>
          <a:bodyPr>
            <a:normAutofit/>
          </a:bodyPr>
          <a:lstStyle/>
          <a:p>
            <a:r>
              <a:rPr lang="en-US" b="1" dirty="0"/>
              <a:t>Number of Comparisons </a:t>
            </a:r>
            <a:endParaRPr lang="en-TW"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8DE629-2202-354E-BE55-3F8A772B4B46}"/>
                  </a:ext>
                </a:extLst>
              </p:cNvPr>
              <p:cNvSpPr>
                <a:spLocks noGrp="1"/>
              </p:cNvSpPr>
              <p:nvPr>
                <p:ph idx="1"/>
              </p:nvPr>
            </p:nvSpPr>
            <p:spPr/>
            <p:txBody>
              <a:bodyPr>
                <a:normAutofit/>
              </a:bodyPr>
              <a:lstStyle/>
              <a:p>
                <a:r>
                  <a:rPr lang="en-US" sz="2400" dirty="0"/>
                  <a:t>When merging, the maximum number of comparisons needed will be at most one less than the number of items being merged </a:t>
                </a:r>
                <a14:m>
                  <m:oMath xmlns:m="http://schemas.openxmlformats.org/officeDocument/2006/math">
                    <m:r>
                      <a:rPr lang="en-US" sz="2400" b="0" i="1">
                        <a:solidFill>
                          <a:srgbClr val="FF0000"/>
                        </a:solidFill>
                        <a:latin typeface="Cambria Math" panose="02040503050406030204" pitchFamily="18" charset="0"/>
                      </a:rPr>
                      <m:t>𝑛</m:t>
                    </m:r>
                    <m:r>
                      <a:rPr lang="en-US" sz="2400" b="0" i="1">
                        <a:solidFill>
                          <a:srgbClr val="FF0000"/>
                        </a:solidFill>
                        <a:latin typeface="Cambria Math" panose="02040503050406030204" pitchFamily="18" charset="0"/>
                      </a:rPr>
                      <m:t>−1</m:t>
                    </m:r>
                  </m:oMath>
                </a14:m>
                <a:endParaRPr lang="en-US" sz="2400" dirty="0"/>
              </a:p>
              <a:p>
                <a:r>
                  <a:rPr lang="en-US" sz="2400" dirty="0"/>
                  <a:t>Minimum comparisons will be half the number of items being merged </a:t>
                </a:r>
                <a14:m>
                  <m:oMath xmlns:m="http://schemas.openxmlformats.org/officeDocument/2006/math">
                    <m:f>
                      <m:fPr>
                        <m:ctrlPr>
                          <a:rPr lang="en-US" sz="2400" i="1" smtClean="0">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𝑛</m:t>
                        </m:r>
                      </m:num>
                      <m:den>
                        <m:r>
                          <a:rPr lang="en-US" sz="2400" b="0" i="1" smtClean="0">
                            <a:solidFill>
                              <a:srgbClr val="FF0000"/>
                            </a:solidFill>
                            <a:latin typeface="Cambria Math" panose="02040503050406030204" pitchFamily="18" charset="0"/>
                          </a:rPr>
                          <m:t>2</m:t>
                        </m:r>
                      </m:den>
                    </m:f>
                  </m:oMath>
                </a14:m>
                <a:r>
                  <a:rPr lang="en-US" sz="2400" dirty="0"/>
                  <a:t> </a:t>
                </a:r>
              </a:p>
              <a:p>
                <a:r>
                  <a:rPr lang="en-US" sz="2400" dirty="0"/>
                  <a:t>There are still </a:t>
                </a:r>
                <a14:m>
                  <m:oMath xmlns:m="http://schemas.openxmlformats.org/officeDocument/2006/math">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a:rPr lang="en-US" sz="2400" b="0" i="1">
                                <a:latin typeface="Cambria Math" panose="02040503050406030204" pitchFamily="18" charset="0"/>
                              </a:rPr>
                              <m:t>𝑙𝑜𝑔</m:t>
                            </m:r>
                          </m:e>
                          <m:sub>
                            <m:r>
                              <a:rPr lang="en-US" sz="2400" b="0" i="1">
                                <a:latin typeface="Cambria Math" panose="02040503050406030204" pitchFamily="18" charset="0"/>
                              </a:rPr>
                              <m:t>2</m:t>
                            </m:r>
                          </m:sub>
                        </m:sSub>
                      </m:fName>
                      <m:e>
                        <m:r>
                          <a:rPr lang="en-US" sz="2400" b="0" i="1">
                            <a:latin typeface="Cambria Math" panose="02040503050406030204" pitchFamily="18" charset="0"/>
                          </a:rPr>
                          <m:t>𝑛</m:t>
                        </m:r>
                      </m:e>
                    </m:func>
                  </m:oMath>
                </a14:m>
                <a:r>
                  <a:rPr lang="en-US" sz="2400" dirty="0"/>
                  <a:t> number of levels each involving a full merging of the array </a:t>
                </a:r>
              </a:p>
              <a:p>
                <a:r>
                  <a:rPr lang="en-US" sz="2400" dirty="0"/>
                  <a:t>If the number of comparisons for each level is somewhere between </a:t>
                </a:r>
                <a14:m>
                  <m:oMath xmlns:m="http://schemas.openxmlformats.org/officeDocument/2006/math">
                    <m:f>
                      <m:fPr>
                        <m:ctrlPr>
                          <a:rPr lang="en-US" sz="2400" i="1">
                            <a:solidFill>
                              <a:srgbClr val="FF0000"/>
                            </a:solidFill>
                            <a:latin typeface="Cambria Math" panose="02040503050406030204" pitchFamily="18" charset="0"/>
                          </a:rPr>
                        </m:ctrlPr>
                      </m:fPr>
                      <m:num>
                        <m:r>
                          <a:rPr lang="en-US" sz="2400" b="0" i="1">
                            <a:solidFill>
                              <a:srgbClr val="FF0000"/>
                            </a:solidFill>
                            <a:latin typeface="Cambria Math" panose="02040503050406030204" pitchFamily="18" charset="0"/>
                          </a:rPr>
                          <m:t>𝑛</m:t>
                        </m:r>
                      </m:num>
                      <m:den>
                        <m:r>
                          <a:rPr lang="en-US" sz="2400" b="0" i="1">
                            <a:solidFill>
                              <a:srgbClr val="FF0000"/>
                            </a:solidFill>
                            <a:latin typeface="Cambria Math" panose="02040503050406030204" pitchFamily="18" charset="0"/>
                          </a:rPr>
                          <m:t>2</m:t>
                        </m:r>
                      </m:den>
                    </m:f>
                  </m:oMath>
                </a14:m>
                <a:r>
                  <a:rPr lang="en-US" sz="2400" dirty="0"/>
                  <a:t> and </a:t>
                </a:r>
                <a14:m>
                  <m:oMath xmlns:m="http://schemas.openxmlformats.org/officeDocument/2006/math">
                    <m:r>
                      <a:rPr lang="en-US" sz="2400" b="0" i="1">
                        <a:solidFill>
                          <a:srgbClr val="FF0000"/>
                        </a:solidFill>
                        <a:latin typeface="Cambria Math" panose="02040503050406030204" pitchFamily="18" charset="0"/>
                      </a:rPr>
                      <m:t>𝑛</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1</m:t>
                    </m:r>
                  </m:oMath>
                </a14:m>
                <a:r>
                  <a:rPr lang="en-US" sz="2400" dirty="0"/>
                  <a:t> then the total number of comparisons is </a:t>
                </a:r>
                <a14:m>
                  <m:oMath xmlns:m="http://schemas.openxmlformats.org/officeDocument/2006/math">
                    <m:r>
                      <a:rPr lang="en-US" sz="2400" b="0" i="1">
                        <a:solidFill>
                          <a:srgbClr val="FF0000"/>
                        </a:solidFill>
                        <a:latin typeface="Cambria Math" panose="02040503050406030204" pitchFamily="18" charset="0"/>
                      </a:rPr>
                      <m:t>𝑂</m:t>
                    </m:r>
                    <m:r>
                      <a:rPr lang="en-US" sz="2400" b="0" i="1">
                        <a:solidFill>
                          <a:srgbClr val="FF0000"/>
                        </a:solidFill>
                        <a:latin typeface="Cambria Math" panose="02040503050406030204" pitchFamily="18" charset="0"/>
                      </a:rPr>
                      <m:t>(</m:t>
                    </m:r>
                    <m:r>
                      <a:rPr lang="en-US" sz="2400" b="0" i="1">
                        <a:solidFill>
                          <a:srgbClr val="FF0000"/>
                        </a:solidFill>
                        <a:latin typeface="Cambria Math" panose="02040503050406030204" pitchFamily="18" charset="0"/>
                      </a:rPr>
                      <m:t>𝑛</m:t>
                    </m:r>
                    <m:func>
                      <m:funcPr>
                        <m:ctrlPr>
                          <a:rPr lang="en-US" sz="2400" i="1">
                            <a:solidFill>
                              <a:srgbClr val="FF0000"/>
                            </a:solidFill>
                            <a:latin typeface="Cambria Math" panose="02040503050406030204" pitchFamily="18" charset="0"/>
                          </a:rPr>
                        </m:ctrlPr>
                      </m:funcPr>
                      <m:fName>
                        <m:r>
                          <a:rPr lang="en-US" sz="2400" b="0" i="1">
                            <a:solidFill>
                              <a:srgbClr val="FF0000"/>
                            </a:solidFill>
                            <a:latin typeface="Cambria Math" panose="02040503050406030204" pitchFamily="18" charset="0"/>
                          </a:rPr>
                          <m:t>𝑙𝑜𝑔</m:t>
                        </m:r>
                      </m:fName>
                      <m:e>
                        <m:r>
                          <a:rPr lang="en-US" sz="2400" b="0" i="1">
                            <a:solidFill>
                              <a:srgbClr val="FF0000"/>
                            </a:solidFill>
                            <a:latin typeface="Cambria Math" panose="02040503050406030204" pitchFamily="18" charset="0"/>
                          </a:rPr>
                          <m:t>𝑛</m:t>
                        </m:r>
                      </m:e>
                    </m:func>
                    <m:r>
                      <a:rPr lang="en-US" sz="2400" b="0" i="1">
                        <a:solidFill>
                          <a:srgbClr val="FF0000"/>
                        </a:solidFill>
                        <a:latin typeface="Cambria Math" panose="02040503050406030204" pitchFamily="18" charset="0"/>
                      </a:rPr>
                      <m:t>)</m:t>
                    </m:r>
                  </m:oMath>
                </a14:m>
                <a:endParaRPr lang="en-US" sz="2400" dirty="0"/>
              </a:p>
              <a:p>
                <a:r>
                  <a:rPr lang="en-US" sz="2400" dirty="0"/>
                  <a:t>Both copies and comparisons are </a:t>
                </a:r>
                <a14:m>
                  <m:oMath xmlns:m="http://schemas.openxmlformats.org/officeDocument/2006/math">
                    <m:r>
                      <a:rPr lang="en-US" sz="2400" b="0" i="1" smtClean="0">
                        <a:solidFill>
                          <a:srgbClr val="FF0000"/>
                        </a:solidFill>
                        <a:latin typeface="Cambria Math" panose="02040503050406030204" pitchFamily="18" charset="0"/>
                      </a:rPr>
                      <m:t>𝑂</m:t>
                    </m:r>
                    <m:r>
                      <a:rPr lang="en-US" sz="2400" b="0" i="1" smtClean="0">
                        <a:solidFill>
                          <a:srgbClr val="FF0000"/>
                        </a:solidFill>
                        <a:latin typeface="Cambria Math" panose="02040503050406030204" pitchFamily="18" charset="0"/>
                      </a:rPr>
                      <m:t>(</m:t>
                    </m:r>
                    <m:r>
                      <a:rPr lang="en-US" sz="2400" b="0" i="1">
                        <a:solidFill>
                          <a:srgbClr val="FF0000"/>
                        </a:solidFill>
                        <a:latin typeface="Cambria Math" panose="02040503050406030204" pitchFamily="18" charset="0"/>
                      </a:rPr>
                      <m:t>𝑛</m:t>
                    </m:r>
                    <m:func>
                      <m:funcPr>
                        <m:ctrlPr>
                          <a:rPr lang="en-US" sz="2400" i="1">
                            <a:solidFill>
                              <a:srgbClr val="FF0000"/>
                            </a:solidFill>
                            <a:latin typeface="Cambria Math" panose="02040503050406030204" pitchFamily="18" charset="0"/>
                          </a:rPr>
                        </m:ctrlPr>
                      </m:funcPr>
                      <m:fName>
                        <m:r>
                          <a:rPr lang="en-US" sz="2400" b="0" i="1">
                            <a:solidFill>
                              <a:srgbClr val="FF0000"/>
                            </a:solidFill>
                            <a:latin typeface="Cambria Math" panose="02040503050406030204" pitchFamily="18" charset="0"/>
                          </a:rPr>
                          <m:t>𝑙𝑜𝑔</m:t>
                        </m:r>
                      </m:fName>
                      <m:e>
                        <m:r>
                          <a:rPr lang="en-US" sz="2400" b="0" i="1">
                            <a:solidFill>
                              <a:srgbClr val="FF0000"/>
                            </a:solidFill>
                            <a:latin typeface="Cambria Math" panose="02040503050406030204" pitchFamily="18" charset="0"/>
                          </a:rPr>
                          <m:t>𝑛</m:t>
                        </m:r>
                      </m:e>
                    </m:func>
                    <m:r>
                      <a:rPr lang="en-US" sz="2400" b="0" i="1" smtClean="0">
                        <a:solidFill>
                          <a:srgbClr val="FF0000"/>
                        </a:solidFill>
                        <a:latin typeface="Cambria Math" panose="02040503050406030204" pitchFamily="18" charset="0"/>
                      </a:rPr>
                      <m:t>)</m:t>
                    </m:r>
                    <m:r>
                      <a:rPr lang="en-US" sz="2400" b="0" i="1">
                        <a:solidFill>
                          <a:srgbClr val="FF0000"/>
                        </a:solidFill>
                        <a:latin typeface="Cambria Math" panose="02040503050406030204" pitchFamily="18" charset="0"/>
                      </a:rPr>
                      <m:t> </m:t>
                    </m:r>
                  </m:oMath>
                </a14:m>
                <a:r>
                  <a:rPr lang="en-US" sz="2400" dirty="0"/>
                  <a:t>so algorithm is more efficient than insertion sort </a:t>
                </a:r>
              </a:p>
              <a:p>
                <a:endParaRPr lang="en-TW" dirty="0"/>
              </a:p>
            </p:txBody>
          </p:sp>
        </mc:Choice>
        <mc:Fallback xmlns="">
          <p:sp>
            <p:nvSpPr>
              <p:cNvPr id="3" name="Content Placeholder 2">
                <a:extLst>
                  <a:ext uri="{FF2B5EF4-FFF2-40B4-BE49-F238E27FC236}">
                    <a16:creationId xmlns:a16="http://schemas.microsoft.com/office/drawing/2014/main" id="{068DE629-2202-354E-BE55-3F8A772B4B46}"/>
                  </a:ext>
                </a:extLst>
              </p:cNvPr>
              <p:cNvSpPr>
                <a:spLocks noGrp="1" noRot="1" noChangeAspect="1" noMove="1" noResize="1" noEditPoints="1" noAdjustHandles="1" noChangeArrowheads="1" noChangeShapeType="1" noTextEdit="1"/>
              </p:cNvSpPr>
              <p:nvPr>
                <p:ph idx="1"/>
              </p:nvPr>
            </p:nvSpPr>
            <p:spPr>
              <a:blipFill>
                <a:blip r:embed="rId2"/>
                <a:stretch>
                  <a:fillRect l="-878" t="-1395" r="-1318"/>
                </a:stretch>
              </a:blipFill>
            </p:spPr>
            <p:txBody>
              <a:bodyPr/>
              <a:lstStyle/>
              <a:p>
                <a:r>
                  <a:rPr lang="en-TW">
                    <a:noFill/>
                  </a:rPr>
                  <a:t> </a:t>
                </a:r>
              </a:p>
            </p:txBody>
          </p:sp>
        </mc:Fallback>
      </mc:AlternateContent>
      <p:sp>
        <p:nvSpPr>
          <p:cNvPr id="4" name="Slide Number Placeholder 3">
            <a:extLst>
              <a:ext uri="{FF2B5EF4-FFF2-40B4-BE49-F238E27FC236}">
                <a16:creationId xmlns:a16="http://schemas.microsoft.com/office/drawing/2014/main" id="{D01E799E-148A-6248-B687-467D38552499}"/>
              </a:ext>
            </a:extLst>
          </p:cNvPr>
          <p:cNvSpPr>
            <a:spLocks noGrp="1"/>
          </p:cNvSpPr>
          <p:nvPr>
            <p:ph type="sldNum" sz="quarter" idx="12"/>
          </p:nvPr>
        </p:nvSpPr>
        <p:spPr/>
        <p:txBody>
          <a:bodyPr/>
          <a:lstStyle/>
          <a:p>
            <a:fld id="{14B373FC-FF3A-C64D-BE97-055D2267A4A7}" type="slidenum">
              <a:rPr lang="en-TW" smtClean="0"/>
              <a:t>72</a:t>
            </a:fld>
            <a:endParaRPr lang="en-TW"/>
          </a:p>
        </p:txBody>
      </p:sp>
    </p:spTree>
    <p:extLst>
      <p:ext uri="{BB962C8B-B14F-4D97-AF65-F5344CB8AC3E}">
        <p14:creationId xmlns:p14="http://schemas.microsoft.com/office/powerpoint/2010/main" val="42101812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6F5585B-6177-914C-8025-CD2DB27B7E64}"/>
                  </a:ext>
                </a:extLst>
              </p:cNvPr>
              <p:cNvSpPr>
                <a:spLocks noGrp="1"/>
              </p:cNvSpPr>
              <p:nvPr>
                <p:ph type="title"/>
              </p:nvPr>
            </p:nvSpPr>
            <p:spPr/>
            <p:txBody>
              <a:bodyPr>
                <a:normAutofit/>
              </a:bodyPr>
              <a:lstStyle/>
              <a:p>
                <a:r>
                  <a:rPr lang="en-US" b="1" dirty="0">
                    <a:solidFill>
                      <a:schemeClr val="tx1"/>
                    </a:solidFill>
                  </a:rPr>
                  <a:t>Worst-Case Scenario: </a:t>
                </a:r>
                <a14:m>
                  <m:oMath xmlns:m="http://schemas.openxmlformats.org/officeDocument/2006/math">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−1 </m:t>
                    </m:r>
                  </m:oMath>
                </a14:m>
                <a:r>
                  <a:rPr lang="en-US" b="1" dirty="0">
                    <a:solidFill>
                      <a:schemeClr val="tx1"/>
                    </a:solidFill>
                  </a:rPr>
                  <a:t> </a:t>
                </a:r>
                <a:endParaRPr lang="en-TW" dirty="0">
                  <a:solidFill>
                    <a:schemeClr val="tx1"/>
                  </a:solidFill>
                </a:endParaRPr>
              </a:p>
            </p:txBody>
          </p:sp>
        </mc:Choice>
        <mc:Fallback xmlns="">
          <p:sp>
            <p:nvSpPr>
              <p:cNvPr id="2" name="Title 1">
                <a:extLst>
                  <a:ext uri="{FF2B5EF4-FFF2-40B4-BE49-F238E27FC236}">
                    <a16:creationId xmlns:a16="http://schemas.microsoft.com/office/drawing/2014/main" id="{66F5585B-6177-914C-8025-CD2DB27B7E64}"/>
                  </a:ext>
                </a:extLst>
              </p:cNvPr>
              <p:cNvSpPr>
                <a:spLocks noGrp="1" noRot="1" noChangeAspect="1" noMove="1" noResize="1" noEditPoints="1" noAdjustHandles="1" noChangeArrowheads="1" noChangeShapeType="1" noTextEdit="1"/>
              </p:cNvSpPr>
              <p:nvPr>
                <p:ph type="title"/>
              </p:nvPr>
            </p:nvSpPr>
            <p:spPr>
              <a:blipFill>
                <a:blip r:embed="rId2"/>
                <a:stretch>
                  <a:fillRect l="-2635" t="-13433" b="-26866"/>
                </a:stretch>
              </a:blipFill>
            </p:spPr>
            <p:txBody>
              <a:bodyPr/>
              <a:lstStyle/>
              <a:p>
                <a:r>
                  <a:rPr lang="en-TW">
                    <a:noFill/>
                  </a:rPr>
                  <a:t> </a:t>
                </a:r>
              </a:p>
            </p:txBody>
          </p:sp>
        </mc:Fallback>
      </mc:AlternateContent>
      <p:sp>
        <p:nvSpPr>
          <p:cNvPr id="3" name="Content Placeholder 2">
            <a:extLst>
              <a:ext uri="{FF2B5EF4-FFF2-40B4-BE49-F238E27FC236}">
                <a16:creationId xmlns:a16="http://schemas.microsoft.com/office/drawing/2014/main" id="{C8207068-546F-5542-87B2-BB32F43AC091}"/>
              </a:ext>
            </a:extLst>
          </p:cNvPr>
          <p:cNvSpPr>
            <a:spLocks noGrp="1"/>
          </p:cNvSpPr>
          <p:nvPr>
            <p:ph idx="1"/>
          </p:nvPr>
        </p:nvSpPr>
        <p:spPr/>
        <p:txBody>
          <a:bodyPr/>
          <a:lstStyle/>
          <a:p>
            <a:r>
              <a:rPr lang="en-US" dirty="0">
                <a:latin typeface="Helvetica" pitchFamily="2" charset="0"/>
              </a:rPr>
              <a:t>Comparisons </a:t>
            </a:r>
          </a:p>
          <a:p>
            <a:pPr marL="457200" lvl="1" indent="0">
              <a:buNone/>
            </a:pPr>
            <a:r>
              <a:rPr lang="en-US" sz="2800" dirty="0">
                <a:latin typeface="Helvetica" pitchFamily="2" charset="0"/>
              </a:rPr>
              <a:t>1. 1-3 </a:t>
            </a:r>
          </a:p>
          <a:p>
            <a:pPr marL="457200" lvl="1" indent="0">
              <a:buNone/>
            </a:pPr>
            <a:r>
              <a:rPr lang="en-US" sz="2800" dirty="0">
                <a:latin typeface="Helvetica" pitchFamily="2" charset="0"/>
              </a:rPr>
              <a:t>2. 3-4 </a:t>
            </a:r>
          </a:p>
          <a:p>
            <a:pPr marL="457200" lvl="1" indent="0">
              <a:buNone/>
            </a:pPr>
            <a:r>
              <a:rPr lang="en-US" sz="2800" dirty="0">
                <a:latin typeface="Helvetica" pitchFamily="2" charset="0"/>
              </a:rPr>
              <a:t>3. 4-5 </a:t>
            </a:r>
          </a:p>
          <a:p>
            <a:pPr marL="457200" lvl="1" indent="0">
              <a:buNone/>
            </a:pPr>
            <a:r>
              <a:rPr lang="en-US" sz="2800" dirty="0">
                <a:latin typeface="Helvetica" pitchFamily="2" charset="0"/>
              </a:rPr>
              <a:t>4. 5-6 </a:t>
            </a:r>
          </a:p>
          <a:p>
            <a:pPr marL="457200" lvl="1" indent="0">
              <a:buNone/>
            </a:pPr>
            <a:r>
              <a:rPr lang="en-US" sz="2800" dirty="0">
                <a:latin typeface="Helvetica" pitchFamily="2" charset="0"/>
              </a:rPr>
              <a:t>5. 6-7 </a:t>
            </a:r>
          </a:p>
          <a:p>
            <a:pPr marL="457200" lvl="1" indent="0">
              <a:buNone/>
            </a:pPr>
            <a:r>
              <a:rPr lang="en-US" sz="2800" dirty="0">
                <a:latin typeface="Helvetica" pitchFamily="2" charset="0"/>
              </a:rPr>
              <a:t>6. 7-8 </a:t>
            </a:r>
          </a:p>
          <a:p>
            <a:pPr marL="457200" lvl="1" indent="0">
              <a:buNone/>
            </a:pPr>
            <a:r>
              <a:rPr lang="en-US" sz="2800" dirty="0">
                <a:latin typeface="Helvetica" pitchFamily="2" charset="0"/>
              </a:rPr>
              <a:t>7. 8-9 </a:t>
            </a:r>
          </a:p>
          <a:p>
            <a:endParaRPr lang="en-TW" dirty="0"/>
          </a:p>
        </p:txBody>
      </p:sp>
      <p:sp>
        <p:nvSpPr>
          <p:cNvPr id="4" name="Slide Number Placeholder 3">
            <a:extLst>
              <a:ext uri="{FF2B5EF4-FFF2-40B4-BE49-F238E27FC236}">
                <a16:creationId xmlns:a16="http://schemas.microsoft.com/office/drawing/2014/main" id="{6034776D-C267-AF40-8E06-27AFF10DAF8A}"/>
              </a:ext>
            </a:extLst>
          </p:cNvPr>
          <p:cNvSpPr>
            <a:spLocks noGrp="1"/>
          </p:cNvSpPr>
          <p:nvPr>
            <p:ph type="sldNum" sz="quarter" idx="12"/>
          </p:nvPr>
        </p:nvSpPr>
        <p:spPr/>
        <p:txBody>
          <a:bodyPr/>
          <a:lstStyle/>
          <a:p>
            <a:fld id="{14B373FC-FF3A-C64D-BE97-055D2267A4A7}" type="slidenum">
              <a:rPr lang="en-TW" smtClean="0"/>
              <a:t>73</a:t>
            </a:fld>
            <a:endParaRPr lang="en-TW"/>
          </a:p>
        </p:txBody>
      </p:sp>
      <p:sp>
        <p:nvSpPr>
          <p:cNvPr id="6" name="Cube 5">
            <a:extLst>
              <a:ext uri="{FF2B5EF4-FFF2-40B4-BE49-F238E27FC236}">
                <a16:creationId xmlns:a16="http://schemas.microsoft.com/office/drawing/2014/main" id="{7FA025F2-73FD-0941-A0E4-220986251426}"/>
              </a:ext>
            </a:extLst>
          </p:cNvPr>
          <p:cNvSpPr/>
          <p:nvPr/>
        </p:nvSpPr>
        <p:spPr>
          <a:xfrm>
            <a:off x="5559835" y="5284049"/>
            <a:ext cx="741938" cy="700645"/>
          </a:xfrm>
          <a:prstGeom prst="cub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3200" b="1" dirty="0">
                <a:solidFill>
                  <a:schemeClr val="tx1"/>
                </a:solidFill>
              </a:rPr>
              <a:t>3</a:t>
            </a:r>
          </a:p>
        </p:txBody>
      </p:sp>
      <p:sp>
        <p:nvSpPr>
          <p:cNvPr id="7" name="Cube 6">
            <a:extLst>
              <a:ext uri="{FF2B5EF4-FFF2-40B4-BE49-F238E27FC236}">
                <a16:creationId xmlns:a16="http://schemas.microsoft.com/office/drawing/2014/main" id="{2F6EFF2E-510C-7646-BCE4-DAEBF08BE576}"/>
              </a:ext>
            </a:extLst>
          </p:cNvPr>
          <p:cNvSpPr/>
          <p:nvPr/>
        </p:nvSpPr>
        <p:spPr>
          <a:xfrm>
            <a:off x="6301773" y="5284049"/>
            <a:ext cx="741938" cy="700645"/>
          </a:xfrm>
          <a:prstGeom prst="cub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3200" b="1" dirty="0">
                <a:solidFill>
                  <a:schemeClr val="tx1"/>
                </a:solidFill>
              </a:rPr>
              <a:t>5</a:t>
            </a:r>
          </a:p>
        </p:txBody>
      </p:sp>
      <p:sp>
        <p:nvSpPr>
          <p:cNvPr id="8" name="Cube 7">
            <a:extLst>
              <a:ext uri="{FF2B5EF4-FFF2-40B4-BE49-F238E27FC236}">
                <a16:creationId xmlns:a16="http://schemas.microsoft.com/office/drawing/2014/main" id="{8961B227-7BFA-E64A-9498-B3DC4FAC99BC}"/>
              </a:ext>
            </a:extLst>
          </p:cNvPr>
          <p:cNvSpPr/>
          <p:nvPr/>
        </p:nvSpPr>
        <p:spPr>
          <a:xfrm>
            <a:off x="7043711" y="5284050"/>
            <a:ext cx="741938" cy="700645"/>
          </a:xfrm>
          <a:prstGeom prst="cub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3200" b="1" dirty="0">
                <a:solidFill>
                  <a:schemeClr val="tx1"/>
                </a:solidFill>
              </a:rPr>
              <a:t>7</a:t>
            </a:r>
          </a:p>
        </p:txBody>
      </p:sp>
      <p:sp>
        <p:nvSpPr>
          <p:cNvPr id="9" name="Cube 8">
            <a:extLst>
              <a:ext uri="{FF2B5EF4-FFF2-40B4-BE49-F238E27FC236}">
                <a16:creationId xmlns:a16="http://schemas.microsoft.com/office/drawing/2014/main" id="{95A58C2B-34FC-8E46-A755-1734E2810198}"/>
              </a:ext>
            </a:extLst>
          </p:cNvPr>
          <p:cNvSpPr/>
          <p:nvPr/>
        </p:nvSpPr>
        <p:spPr>
          <a:xfrm>
            <a:off x="7785649" y="5284049"/>
            <a:ext cx="741938" cy="700645"/>
          </a:xfrm>
          <a:prstGeom prst="cub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3200" b="1" dirty="0">
                <a:solidFill>
                  <a:schemeClr val="tx1"/>
                </a:solidFill>
              </a:rPr>
              <a:t>9</a:t>
            </a:r>
          </a:p>
        </p:txBody>
      </p:sp>
      <p:sp>
        <p:nvSpPr>
          <p:cNvPr id="10" name="Cube 9">
            <a:extLst>
              <a:ext uri="{FF2B5EF4-FFF2-40B4-BE49-F238E27FC236}">
                <a16:creationId xmlns:a16="http://schemas.microsoft.com/office/drawing/2014/main" id="{8A0D742A-135A-174B-87A9-9EDC3EA7758A}"/>
              </a:ext>
            </a:extLst>
          </p:cNvPr>
          <p:cNvSpPr/>
          <p:nvPr/>
        </p:nvSpPr>
        <p:spPr>
          <a:xfrm>
            <a:off x="2568987" y="3737391"/>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1</a:t>
            </a:r>
          </a:p>
        </p:txBody>
      </p:sp>
      <p:sp>
        <p:nvSpPr>
          <p:cNvPr id="11" name="Cube 10">
            <a:extLst>
              <a:ext uri="{FF2B5EF4-FFF2-40B4-BE49-F238E27FC236}">
                <a16:creationId xmlns:a16="http://schemas.microsoft.com/office/drawing/2014/main" id="{9670E3D9-E805-3F4B-B2C8-1D2FA246A6F0}"/>
              </a:ext>
            </a:extLst>
          </p:cNvPr>
          <p:cNvSpPr/>
          <p:nvPr/>
        </p:nvSpPr>
        <p:spPr>
          <a:xfrm>
            <a:off x="3310925" y="3737392"/>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3</a:t>
            </a:r>
          </a:p>
        </p:txBody>
      </p:sp>
      <p:sp>
        <p:nvSpPr>
          <p:cNvPr id="12" name="Cube 11">
            <a:extLst>
              <a:ext uri="{FF2B5EF4-FFF2-40B4-BE49-F238E27FC236}">
                <a16:creationId xmlns:a16="http://schemas.microsoft.com/office/drawing/2014/main" id="{DE2E2644-757A-5740-83AE-6C51AA5E83F4}"/>
              </a:ext>
            </a:extLst>
          </p:cNvPr>
          <p:cNvSpPr/>
          <p:nvPr/>
        </p:nvSpPr>
        <p:spPr>
          <a:xfrm>
            <a:off x="4052863" y="3737391"/>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4</a:t>
            </a:r>
          </a:p>
        </p:txBody>
      </p:sp>
      <p:sp>
        <p:nvSpPr>
          <p:cNvPr id="13" name="Cube 12">
            <a:extLst>
              <a:ext uri="{FF2B5EF4-FFF2-40B4-BE49-F238E27FC236}">
                <a16:creationId xmlns:a16="http://schemas.microsoft.com/office/drawing/2014/main" id="{4851B55F-4A30-A344-B4A3-284F1A61B33C}"/>
              </a:ext>
            </a:extLst>
          </p:cNvPr>
          <p:cNvSpPr/>
          <p:nvPr/>
        </p:nvSpPr>
        <p:spPr>
          <a:xfrm>
            <a:off x="4794801" y="3737391"/>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5</a:t>
            </a:r>
          </a:p>
        </p:txBody>
      </p:sp>
      <p:sp>
        <p:nvSpPr>
          <p:cNvPr id="14" name="Cube 13">
            <a:extLst>
              <a:ext uri="{FF2B5EF4-FFF2-40B4-BE49-F238E27FC236}">
                <a16:creationId xmlns:a16="http://schemas.microsoft.com/office/drawing/2014/main" id="{52994A37-2D6C-5D46-9B18-EB346849156F}"/>
              </a:ext>
            </a:extLst>
          </p:cNvPr>
          <p:cNvSpPr/>
          <p:nvPr/>
        </p:nvSpPr>
        <p:spPr>
          <a:xfrm>
            <a:off x="5536739" y="3737392"/>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6</a:t>
            </a:r>
          </a:p>
        </p:txBody>
      </p:sp>
      <p:sp>
        <p:nvSpPr>
          <p:cNvPr id="15" name="Cube 14">
            <a:extLst>
              <a:ext uri="{FF2B5EF4-FFF2-40B4-BE49-F238E27FC236}">
                <a16:creationId xmlns:a16="http://schemas.microsoft.com/office/drawing/2014/main" id="{81EA4B07-5C01-BA4F-A39E-FA7AE20EEBC4}"/>
              </a:ext>
            </a:extLst>
          </p:cNvPr>
          <p:cNvSpPr/>
          <p:nvPr/>
        </p:nvSpPr>
        <p:spPr>
          <a:xfrm>
            <a:off x="6278677" y="3737391"/>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7</a:t>
            </a:r>
          </a:p>
        </p:txBody>
      </p:sp>
      <p:sp>
        <p:nvSpPr>
          <p:cNvPr id="16" name="Cube 15">
            <a:extLst>
              <a:ext uri="{FF2B5EF4-FFF2-40B4-BE49-F238E27FC236}">
                <a16:creationId xmlns:a16="http://schemas.microsoft.com/office/drawing/2014/main" id="{CFE68D0F-DC3D-744F-817D-B58FC5114B15}"/>
              </a:ext>
            </a:extLst>
          </p:cNvPr>
          <p:cNvSpPr/>
          <p:nvPr/>
        </p:nvSpPr>
        <p:spPr>
          <a:xfrm>
            <a:off x="7033383" y="3737391"/>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8</a:t>
            </a:r>
          </a:p>
        </p:txBody>
      </p:sp>
      <p:sp>
        <p:nvSpPr>
          <p:cNvPr id="17" name="Cube 16">
            <a:extLst>
              <a:ext uri="{FF2B5EF4-FFF2-40B4-BE49-F238E27FC236}">
                <a16:creationId xmlns:a16="http://schemas.microsoft.com/office/drawing/2014/main" id="{A48D854C-C5FE-E644-A4C7-5FF3506CEABE}"/>
              </a:ext>
            </a:extLst>
          </p:cNvPr>
          <p:cNvSpPr/>
          <p:nvPr/>
        </p:nvSpPr>
        <p:spPr>
          <a:xfrm>
            <a:off x="7775321" y="3737392"/>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9</a:t>
            </a:r>
          </a:p>
        </p:txBody>
      </p:sp>
      <p:sp>
        <p:nvSpPr>
          <p:cNvPr id="19" name="Cube 18">
            <a:extLst>
              <a:ext uri="{FF2B5EF4-FFF2-40B4-BE49-F238E27FC236}">
                <a16:creationId xmlns:a16="http://schemas.microsoft.com/office/drawing/2014/main" id="{DE598932-3D5A-004D-8419-74D92B2CDC2A}"/>
              </a:ext>
            </a:extLst>
          </p:cNvPr>
          <p:cNvSpPr/>
          <p:nvPr/>
        </p:nvSpPr>
        <p:spPr>
          <a:xfrm>
            <a:off x="3845689" y="2146094"/>
            <a:ext cx="741938" cy="700645"/>
          </a:xfrm>
          <a:prstGeom prst="cub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3200" b="1" dirty="0">
                <a:solidFill>
                  <a:schemeClr val="tx1"/>
                </a:solidFill>
              </a:rPr>
              <a:t>1</a:t>
            </a:r>
          </a:p>
        </p:txBody>
      </p:sp>
      <p:sp>
        <p:nvSpPr>
          <p:cNvPr id="20" name="Cube 19">
            <a:extLst>
              <a:ext uri="{FF2B5EF4-FFF2-40B4-BE49-F238E27FC236}">
                <a16:creationId xmlns:a16="http://schemas.microsoft.com/office/drawing/2014/main" id="{F9DE385A-F6CD-DE4C-8FAA-A53CE4590D4B}"/>
              </a:ext>
            </a:extLst>
          </p:cNvPr>
          <p:cNvSpPr/>
          <p:nvPr/>
        </p:nvSpPr>
        <p:spPr>
          <a:xfrm>
            <a:off x="4587627" y="2146094"/>
            <a:ext cx="741938" cy="700645"/>
          </a:xfrm>
          <a:prstGeom prst="cub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3200" b="1" dirty="0">
                <a:solidFill>
                  <a:schemeClr val="tx1"/>
                </a:solidFill>
              </a:rPr>
              <a:t>4</a:t>
            </a:r>
          </a:p>
        </p:txBody>
      </p:sp>
      <p:sp>
        <p:nvSpPr>
          <p:cNvPr id="21" name="Cube 20">
            <a:extLst>
              <a:ext uri="{FF2B5EF4-FFF2-40B4-BE49-F238E27FC236}">
                <a16:creationId xmlns:a16="http://schemas.microsoft.com/office/drawing/2014/main" id="{92798319-CED6-F04F-B5C3-ABE4030993CE}"/>
              </a:ext>
            </a:extLst>
          </p:cNvPr>
          <p:cNvSpPr/>
          <p:nvPr/>
        </p:nvSpPr>
        <p:spPr>
          <a:xfrm>
            <a:off x="5329565" y="2146095"/>
            <a:ext cx="741938" cy="700645"/>
          </a:xfrm>
          <a:prstGeom prst="cub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3200" b="1" dirty="0">
                <a:solidFill>
                  <a:schemeClr val="tx1"/>
                </a:solidFill>
              </a:rPr>
              <a:t>6</a:t>
            </a:r>
          </a:p>
        </p:txBody>
      </p:sp>
      <p:sp>
        <p:nvSpPr>
          <p:cNvPr id="22" name="Cube 21">
            <a:extLst>
              <a:ext uri="{FF2B5EF4-FFF2-40B4-BE49-F238E27FC236}">
                <a16:creationId xmlns:a16="http://schemas.microsoft.com/office/drawing/2014/main" id="{A08F57DB-BD3F-8B47-9201-C58F48E89C28}"/>
              </a:ext>
            </a:extLst>
          </p:cNvPr>
          <p:cNvSpPr/>
          <p:nvPr/>
        </p:nvSpPr>
        <p:spPr>
          <a:xfrm>
            <a:off x="6071503" y="2146094"/>
            <a:ext cx="741938" cy="700645"/>
          </a:xfrm>
          <a:prstGeom prst="cub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3200" b="1" dirty="0">
                <a:solidFill>
                  <a:schemeClr val="tx1"/>
                </a:solidFill>
              </a:rPr>
              <a:t>8</a:t>
            </a:r>
          </a:p>
        </p:txBody>
      </p:sp>
      <p:sp>
        <p:nvSpPr>
          <p:cNvPr id="23" name="Rectangle 22">
            <a:extLst>
              <a:ext uri="{FF2B5EF4-FFF2-40B4-BE49-F238E27FC236}">
                <a16:creationId xmlns:a16="http://schemas.microsoft.com/office/drawing/2014/main" id="{A7952C94-BC33-8D4D-909C-948AC53444E8}"/>
              </a:ext>
            </a:extLst>
          </p:cNvPr>
          <p:cNvSpPr/>
          <p:nvPr/>
        </p:nvSpPr>
        <p:spPr>
          <a:xfrm>
            <a:off x="1925209" y="2323519"/>
            <a:ext cx="2057399" cy="523220"/>
          </a:xfrm>
          <a:prstGeom prst="rect">
            <a:avLst/>
          </a:prstGeom>
        </p:spPr>
        <p:txBody>
          <a:bodyPr wrap="square">
            <a:spAutoFit/>
          </a:bodyPr>
          <a:lstStyle/>
          <a:p>
            <a:r>
              <a:rPr lang="en-US" sz="2800" dirty="0" err="1">
                <a:latin typeface="Helvetica" pitchFamily="2" charset="0"/>
              </a:rPr>
              <a:t>ArrayRight</a:t>
            </a:r>
            <a:r>
              <a:rPr lang="en-US" dirty="0">
                <a:latin typeface="Helvetica" pitchFamily="2" charset="0"/>
              </a:rPr>
              <a:t> </a:t>
            </a:r>
            <a:endParaRPr lang="en-US" dirty="0">
              <a:effectLst/>
              <a:latin typeface="Helvetica" pitchFamily="2" charset="0"/>
            </a:endParaRPr>
          </a:p>
        </p:txBody>
      </p:sp>
      <p:sp>
        <p:nvSpPr>
          <p:cNvPr id="24" name="Rectangle 23">
            <a:extLst>
              <a:ext uri="{FF2B5EF4-FFF2-40B4-BE49-F238E27FC236}">
                <a16:creationId xmlns:a16="http://schemas.microsoft.com/office/drawing/2014/main" id="{74C57819-7641-7649-8354-72EEE97943F1}"/>
              </a:ext>
            </a:extLst>
          </p:cNvPr>
          <p:cNvSpPr/>
          <p:nvPr/>
        </p:nvSpPr>
        <p:spPr>
          <a:xfrm>
            <a:off x="3857777" y="5461474"/>
            <a:ext cx="2057399" cy="523220"/>
          </a:xfrm>
          <a:prstGeom prst="rect">
            <a:avLst/>
          </a:prstGeom>
        </p:spPr>
        <p:txBody>
          <a:bodyPr wrap="square">
            <a:spAutoFit/>
          </a:bodyPr>
          <a:lstStyle/>
          <a:p>
            <a:r>
              <a:rPr lang="en-US" sz="2800" dirty="0" err="1">
                <a:latin typeface="Helvetica" pitchFamily="2" charset="0"/>
              </a:rPr>
              <a:t>ArrayLeft</a:t>
            </a:r>
            <a:r>
              <a:rPr lang="en-US" dirty="0">
                <a:latin typeface="Helvetica" pitchFamily="2" charset="0"/>
              </a:rPr>
              <a:t> </a:t>
            </a:r>
            <a:endParaRPr lang="en-US" dirty="0">
              <a:effectLst/>
              <a:latin typeface="Helvetica" pitchFamily="2" charset="0"/>
            </a:endParaRPr>
          </a:p>
        </p:txBody>
      </p:sp>
      <p:sp>
        <p:nvSpPr>
          <p:cNvPr id="25" name="Left Arrow 24">
            <a:extLst>
              <a:ext uri="{FF2B5EF4-FFF2-40B4-BE49-F238E27FC236}">
                <a16:creationId xmlns:a16="http://schemas.microsoft.com/office/drawing/2014/main" id="{D516D2C1-B549-0D47-ACC0-EAE21957B2B5}"/>
              </a:ext>
            </a:extLst>
          </p:cNvPr>
          <p:cNvSpPr/>
          <p:nvPr/>
        </p:nvSpPr>
        <p:spPr>
          <a:xfrm rot="19228565">
            <a:off x="2897835" y="3154679"/>
            <a:ext cx="971968" cy="3779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Left Arrow 26">
            <a:extLst>
              <a:ext uri="{FF2B5EF4-FFF2-40B4-BE49-F238E27FC236}">
                <a16:creationId xmlns:a16="http://schemas.microsoft.com/office/drawing/2014/main" id="{5FD7451D-A6FF-1042-96F2-F5827869CC05}"/>
              </a:ext>
            </a:extLst>
          </p:cNvPr>
          <p:cNvSpPr/>
          <p:nvPr/>
        </p:nvSpPr>
        <p:spPr>
          <a:xfrm rot="18051276">
            <a:off x="4105341" y="3103088"/>
            <a:ext cx="971968" cy="3779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Left Arrow 27">
            <a:extLst>
              <a:ext uri="{FF2B5EF4-FFF2-40B4-BE49-F238E27FC236}">
                <a16:creationId xmlns:a16="http://schemas.microsoft.com/office/drawing/2014/main" id="{DF38C5CA-13E9-AC4C-B395-23ED3F5EA13E}"/>
              </a:ext>
            </a:extLst>
          </p:cNvPr>
          <p:cNvSpPr/>
          <p:nvPr/>
        </p:nvSpPr>
        <p:spPr>
          <a:xfrm rot="14897591">
            <a:off x="5279085" y="3154679"/>
            <a:ext cx="971968" cy="3779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9" name="Left Arrow 28">
            <a:extLst>
              <a:ext uri="{FF2B5EF4-FFF2-40B4-BE49-F238E27FC236}">
                <a16:creationId xmlns:a16="http://schemas.microsoft.com/office/drawing/2014/main" id="{46E1D92A-DE40-D347-9F9C-0C00E1A7AE8D}"/>
              </a:ext>
            </a:extLst>
          </p:cNvPr>
          <p:cNvSpPr/>
          <p:nvPr/>
        </p:nvSpPr>
        <p:spPr>
          <a:xfrm rot="14052012">
            <a:off x="6539613" y="3138711"/>
            <a:ext cx="971968" cy="3779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Left Arrow 29">
            <a:extLst>
              <a:ext uri="{FF2B5EF4-FFF2-40B4-BE49-F238E27FC236}">
                <a16:creationId xmlns:a16="http://schemas.microsoft.com/office/drawing/2014/main" id="{C1A26478-ED03-FB46-86E7-F262277C435F}"/>
              </a:ext>
            </a:extLst>
          </p:cNvPr>
          <p:cNvSpPr/>
          <p:nvPr/>
        </p:nvSpPr>
        <p:spPr>
          <a:xfrm rot="1787499">
            <a:off x="5128364" y="4702580"/>
            <a:ext cx="1572270" cy="3779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1" name="Left Arrow 30">
            <a:extLst>
              <a:ext uri="{FF2B5EF4-FFF2-40B4-BE49-F238E27FC236}">
                <a16:creationId xmlns:a16="http://schemas.microsoft.com/office/drawing/2014/main" id="{3040CBF9-67F2-BB40-B3FA-9B68BBAFD51F}"/>
              </a:ext>
            </a:extLst>
          </p:cNvPr>
          <p:cNvSpPr/>
          <p:nvPr/>
        </p:nvSpPr>
        <p:spPr>
          <a:xfrm rot="1349813">
            <a:off x="3666478" y="4771178"/>
            <a:ext cx="2147361" cy="3779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Left Arrow 31">
            <a:extLst>
              <a:ext uri="{FF2B5EF4-FFF2-40B4-BE49-F238E27FC236}">
                <a16:creationId xmlns:a16="http://schemas.microsoft.com/office/drawing/2014/main" id="{00907AF5-EAF6-B346-B09A-91FBE27258C8}"/>
              </a:ext>
            </a:extLst>
          </p:cNvPr>
          <p:cNvSpPr/>
          <p:nvPr/>
        </p:nvSpPr>
        <p:spPr>
          <a:xfrm rot="3174977">
            <a:off x="6495291" y="4709529"/>
            <a:ext cx="1106496" cy="3779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Left Arrow 32">
            <a:extLst>
              <a:ext uri="{FF2B5EF4-FFF2-40B4-BE49-F238E27FC236}">
                <a16:creationId xmlns:a16="http://schemas.microsoft.com/office/drawing/2014/main" id="{A0892F91-EA6B-8749-98AE-8F59456CA789}"/>
              </a:ext>
            </a:extLst>
          </p:cNvPr>
          <p:cNvSpPr/>
          <p:nvPr/>
        </p:nvSpPr>
        <p:spPr>
          <a:xfrm rot="5400000">
            <a:off x="7665950" y="4711512"/>
            <a:ext cx="924905" cy="3779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3274768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CAD6C2E-F063-2C4C-B71B-D4846C1C5C11}"/>
                  </a:ext>
                </a:extLst>
              </p:cNvPr>
              <p:cNvSpPr>
                <a:spLocks noGrp="1"/>
              </p:cNvSpPr>
              <p:nvPr>
                <p:ph type="title"/>
              </p:nvPr>
            </p:nvSpPr>
            <p:spPr/>
            <p:txBody>
              <a:bodyPr>
                <a:normAutofit fontScale="90000"/>
              </a:bodyPr>
              <a:lstStyle/>
              <a:p>
                <a:r>
                  <a:rPr lang="en-US" b="1" dirty="0">
                    <a:solidFill>
                      <a:schemeClr val="tx1"/>
                    </a:solidFill>
                  </a:rPr>
                  <a:t>Best-Case Scenario: </a:t>
                </a:r>
                <a14:m>
                  <m:oMath xmlns:m="http://schemas.openxmlformats.org/officeDocument/2006/math">
                    <m:f>
                      <m:fPr>
                        <m:ctrlPr>
                          <a:rPr lang="en-US" b="1" i="1">
                            <a:solidFill>
                              <a:schemeClr val="tx1"/>
                            </a:solidFill>
                            <a:latin typeface="Cambria Math" panose="02040503050406030204" pitchFamily="18" charset="0"/>
                          </a:rPr>
                        </m:ctrlPr>
                      </m:fPr>
                      <m:num>
                        <m:r>
                          <a:rPr lang="en-US" b="1" i="1">
                            <a:solidFill>
                              <a:schemeClr val="tx1"/>
                            </a:solidFill>
                            <a:latin typeface="Cambria Math" panose="02040503050406030204" pitchFamily="18" charset="0"/>
                          </a:rPr>
                          <m:t>𝒏</m:t>
                        </m:r>
                      </m:num>
                      <m:den>
                        <m:r>
                          <a:rPr lang="en-US" b="1" i="1">
                            <a:solidFill>
                              <a:schemeClr val="tx1"/>
                            </a:solidFill>
                            <a:latin typeface="Cambria Math" panose="02040503050406030204" pitchFamily="18" charset="0"/>
                          </a:rPr>
                          <m:t>𝟐</m:t>
                        </m:r>
                      </m:den>
                    </m:f>
                    <m:r>
                      <a:rPr lang="en-US" b="1" i="1">
                        <a:solidFill>
                          <a:schemeClr val="tx1"/>
                        </a:solidFill>
                        <a:latin typeface="Cambria Math" panose="02040503050406030204" pitchFamily="18" charset="0"/>
                      </a:rPr>
                      <m:t> </m:t>
                    </m:r>
                  </m:oMath>
                </a14:m>
                <a:endParaRPr lang="en-TW" b="1" dirty="0">
                  <a:solidFill>
                    <a:schemeClr val="tx1"/>
                  </a:solidFill>
                </a:endParaRPr>
              </a:p>
            </p:txBody>
          </p:sp>
        </mc:Choice>
        <mc:Fallback xmlns="">
          <p:sp>
            <p:nvSpPr>
              <p:cNvPr id="2" name="Title 1">
                <a:extLst>
                  <a:ext uri="{FF2B5EF4-FFF2-40B4-BE49-F238E27FC236}">
                    <a16:creationId xmlns:a16="http://schemas.microsoft.com/office/drawing/2014/main" id="{BCAD6C2E-F063-2C4C-B71B-D4846C1C5C11}"/>
                  </a:ext>
                </a:extLst>
              </p:cNvPr>
              <p:cNvSpPr>
                <a:spLocks noGrp="1" noRot="1" noChangeAspect="1" noMove="1" noResize="1" noEditPoints="1" noAdjustHandles="1" noChangeArrowheads="1" noChangeShapeType="1" noTextEdit="1"/>
              </p:cNvSpPr>
              <p:nvPr>
                <p:ph type="title"/>
              </p:nvPr>
            </p:nvSpPr>
            <p:spPr>
              <a:blipFill>
                <a:blip r:embed="rId2"/>
                <a:stretch>
                  <a:fillRect l="-2489" t="-8955" b="-16418"/>
                </a:stretch>
              </a:blipFill>
            </p:spPr>
            <p:txBody>
              <a:bodyPr/>
              <a:lstStyle/>
              <a:p>
                <a:r>
                  <a:rPr lang="en-TW">
                    <a:noFill/>
                  </a:rPr>
                  <a:t> </a:t>
                </a:r>
              </a:p>
            </p:txBody>
          </p:sp>
        </mc:Fallback>
      </mc:AlternateContent>
      <p:sp>
        <p:nvSpPr>
          <p:cNvPr id="3" name="Content Placeholder 2">
            <a:extLst>
              <a:ext uri="{FF2B5EF4-FFF2-40B4-BE49-F238E27FC236}">
                <a16:creationId xmlns:a16="http://schemas.microsoft.com/office/drawing/2014/main" id="{40392008-F141-D043-8B33-E914A317840F}"/>
              </a:ext>
            </a:extLst>
          </p:cNvPr>
          <p:cNvSpPr>
            <a:spLocks noGrp="1"/>
          </p:cNvSpPr>
          <p:nvPr>
            <p:ph idx="1"/>
          </p:nvPr>
        </p:nvSpPr>
        <p:spPr/>
        <p:txBody>
          <a:bodyPr/>
          <a:lstStyle/>
          <a:p>
            <a:r>
              <a:rPr lang="en-US" dirty="0"/>
              <a:t>Comparisons </a:t>
            </a:r>
          </a:p>
          <a:p>
            <a:pPr marL="457200" lvl="1" indent="0">
              <a:buNone/>
            </a:pPr>
            <a:r>
              <a:rPr lang="en-US" sz="2800" dirty="0"/>
              <a:t>1. 1-6 </a:t>
            </a:r>
          </a:p>
          <a:p>
            <a:pPr marL="457200" lvl="1" indent="0">
              <a:buNone/>
            </a:pPr>
            <a:r>
              <a:rPr lang="en-US" sz="2800" dirty="0"/>
              <a:t>2. 3-6 </a:t>
            </a:r>
          </a:p>
          <a:p>
            <a:pPr marL="457200" lvl="1" indent="0">
              <a:buNone/>
            </a:pPr>
            <a:r>
              <a:rPr lang="en-US" sz="2800" dirty="0"/>
              <a:t>3. 4-6 </a:t>
            </a:r>
          </a:p>
          <a:p>
            <a:pPr marL="457200" lvl="1" indent="0">
              <a:buNone/>
            </a:pPr>
            <a:r>
              <a:rPr lang="en-US" sz="2800" dirty="0"/>
              <a:t>4. 5-6 </a:t>
            </a:r>
          </a:p>
          <a:p>
            <a:endParaRPr lang="en-TW" dirty="0"/>
          </a:p>
        </p:txBody>
      </p:sp>
      <p:sp>
        <p:nvSpPr>
          <p:cNvPr id="4" name="Slide Number Placeholder 3">
            <a:extLst>
              <a:ext uri="{FF2B5EF4-FFF2-40B4-BE49-F238E27FC236}">
                <a16:creationId xmlns:a16="http://schemas.microsoft.com/office/drawing/2014/main" id="{865DA982-799C-894F-970F-2DAC43C219D1}"/>
              </a:ext>
            </a:extLst>
          </p:cNvPr>
          <p:cNvSpPr>
            <a:spLocks noGrp="1"/>
          </p:cNvSpPr>
          <p:nvPr>
            <p:ph type="sldNum" sz="quarter" idx="12"/>
          </p:nvPr>
        </p:nvSpPr>
        <p:spPr/>
        <p:txBody>
          <a:bodyPr/>
          <a:lstStyle/>
          <a:p>
            <a:fld id="{14B373FC-FF3A-C64D-BE97-055D2267A4A7}" type="slidenum">
              <a:rPr lang="en-TW" smtClean="0"/>
              <a:t>74</a:t>
            </a:fld>
            <a:endParaRPr lang="en-TW"/>
          </a:p>
        </p:txBody>
      </p:sp>
      <p:sp>
        <p:nvSpPr>
          <p:cNvPr id="31" name="Cube 30">
            <a:extLst>
              <a:ext uri="{FF2B5EF4-FFF2-40B4-BE49-F238E27FC236}">
                <a16:creationId xmlns:a16="http://schemas.microsoft.com/office/drawing/2014/main" id="{13EF982B-A997-314B-BDAC-83A84AF6D39A}"/>
              </a:ext>
            </a:extLst>
          </p:cNvPr>
          <p:cNvSpPr/>
          <p:nvPr/>
        </p:nvSpPr>
        <p:spPr>
          <a:xfrm>
            <a:off x="5559835" y="5284049"/>
            <a:ext cx="741938" cy="700645"/>
          </a:xfrm>
          <a:prstGeom prst="cub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3200" b="1" dirty="0">
                <a:solidFill>
                  <a:schemeClr val="tx1"/>
                </a:solidFill>
              </a:rPr>
              <a:t>6</a:t>
            </a:r>
          </a:p>
        </p:txBody>
      </p:sp>
      <p:sp>
        <p:nvSpPr>
          <p:cNvPr id="32" name="Cube 31">
            <a:extLst>
              <a:ext uri="{FF2B5EF4-FFF2-40B4-BE49-F238E27FC236}">
                <a16:creationId xmlns:a16="http://schemas.microsoft.com/office/drawing/2014/main" id="{6BAD0021-C91D-4049-BE13-A1381188D75E}"/>
              </a:ext>
            </a:extLst>
          </p:cNvPr>
          <p:cNvSpPr/>
          <p:nvPr/>
        </p:nvSpPr>
        <p:spPr>
          <a:xfrm>
            <a:off x="6301773" y="5284049"/>
            <a:ext cx="741938" cy="700645"/>
          </a:xfrm>
          <a:prstGeom prst="cub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3200" b="1" dirty="0">
                <a:solidFill>
                  <a:schemeClr val="tx1"/>
                </a:solidFill>
              </a:rPr>
              <a:t>7</a:t>
            </a:r>
          </a:p>
        </p:txBody>
      </p:sp>
      <p:sp>
        <p:nvSpPr>
          <p:cNvPr id="33" name="Cube 32">
            <a:extLst>
              <a:ext uri="{FF2B5EF4-FFF2-40B4-BE49-F238E27FC236}">
                <a16:creationId xmlns:a16="http://schemas.microsoft.com/office/drawing/2014/main" id="{009389BE-C7C2-4143-9C5A-53E5CAB3099B}"/>
              </a:ext>
            </a:extLst>
          </p:cNvPr>
          <p:cNvSpPr/>
          <p:nvPr/>
        </p:nvSpPr>
        <p:spPr>
          <a:xfrm>
            <a:off x="7043711" y="5284050"/>
            <a:ext cx="741938" cy="700645"/>
          </a:xfrm>
          <a:prstGeom prst="cub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3200" b="1" dirty="0">
                <a:solidFill>
                  <a:schemeClr val="tx1"/>
                </a:solidFill>
              </a:rPr>
              <a:t>8</a:t>
            </a:r>
          </a:p>
        </p:txBody>
      </p:sp>
      <p:sp>
        <p:nvSpPr>
          <p:cNvPr id="34" name="Cube 33">
            <a:extLst>
              <a:ext uri="{FF2B5EF4-FFF2-40B4-BE49-F238E27FC236}">
                <a16:creationId xmlns:a16="http://schemas.microsoft.com/office/drawing/2014/main" id="{F415EDD0-AE05-F04C-8361-A578470FF425}"/>
              </a:ext>
            </a:extLst>
          </p:cNvPr>
          <p:cNvSpPr/>
          <p:nvPr/>
        </p:nvSpPr>
        <p:spPr>
          <a:xfrm>
            <a:off x="7785649" y="5284049"/>
            <a:ext cx="741938" cy="700645"/>
          </a:xfrm>
          <a:prstGeom prst="cub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3200" b="1" dirty="0">
                <a:solidFill>
                  <a:schemeClr val="tx1"/>
                </a:solidFill>
              </a:rPr>
              <a:t>9</a:t>
            </a:r>
          </a:p>
        </p:txBody>
      </p:sp>
      <p:sp>
        <p:nvSpPr>
          <p:cNvPr id="35" name="Cube 34">
            <a:extLst>
              <a:ext uri="{FF2B5EF4-FFF2-40B4-BE49-F238E27FC236}">
                <a16:creationId xmlns:a16="http://schemas.microsoft.com/office/drawing/2014/main" id="{B75BF91E-7F84-F54A-B08E-867EF52F233D}"/>
              </a:ext>
            </a:extLst>
          </p:cNvPr>
          <p:cNvSpPr/>
          <p:nvPr/>
        </p:nvSpPr>
        <p:spPr>
          <a:xfrm>
            <a:off x="2568987" y="3737391"/>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1</a:t>
            </a:r>
          </a:p>
        </p:txBody>
      </p:sp>
      <p:sp>
        <p:nvSpPr>
          <p:cNvPr id="36" name="Cube 35">
            <a:extLst>
              <a:ext uri="{FF2B5EF4-FFF2-40B4-BE49-F238E27FC236}">
                <a16:creationId xmlns:a16="http://schemas.microsoft.com/office/drawing/2014/main" id="{D3FF42FC-C8B8-AF43-BCB4-7F7FBA9C81BC}"/>
              </a:ext>
            </a:extLst>
          </p:cNvPr>
          <p:cNvSpPr/>
          <p:nvPr/>
        </p:nvSpPr>
        <p:spPr>
          <a:xfrm>
            <a:off x="3310925" y="3737392"/>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3</a:t>
            </a:r>
          </a:p>
        </p:txBody>
      </p:sp>
      <p:sp>
        <p:nvSpPr>
          <p:cNvPr id="37" name="Cube 36">
            <a:extLst>
              <a:ext uri="{FF2B5EF4-FFF2-40B4-BE49-F238E27FC236}">
                <a16:creationId xmlns:a16="http://schemas.microsoft.com/office/drawing/2014/main" id="{BCB1C099-FF36-EE43-B07B-C59415A0FC48}"/>
              </a:ext>
            </a:extLst>
          </p:cNvPr>
          <p:cNvSpPr/>
          <p:nvPr/>
        </p:nvSpPr>
        <p:spPr>
          <a:xfrm>
            <a:off x="4052863" y="3737391"/>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4</a:t>
            </a:r>
          </a:p>
        </p:txBody>
      </p:sp>
      <p:sp>
        <p:nvSpPr>
          <p:cNvPr id="38" name="Cube 37">
            <a:extLst>
              <a:ext uri="{FF2B5EF4-FFF2-40B4-BE49-F238E27FC236}">
                <a16:creationId xmlns:a16="http://schemas.microsoft.com/office/drawing/2014/main" id="{3031D6B7-55EC-A647-A9DA-16546C843E13}"/>
              </a:ext>
            </a:extLst>
          </p:cNvPr>
          <p:cNvSpPr/>
          <p:nvPr/>
        </p:nvSpPr>
        <p:spPr>
          <a:xfrm>
            <a:off x="4794801" y="3737391"/>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5</a:t>
            </a:r>
          </a:p>
        </p:txBody>
      </p:sp>
      <p:sp>
        <p:nvSpPr>
          <p:cNvPr id="39" name="Cube 38">
            <a:extLst>
              <a:ext uri="{FF2B5EF4-FFF2-40B4-BE49-F238E27FC236}">
                <a16:creationId xmlns:a16="http://schemas.microsoft.com/office/drawing/2014/main" id="{031E7FC2-7F7B-2141-9A90-70312BE37D94}"/>
              </a:ext>
            </a:extLst>
          </p:cNvPr>
          <p:cNvSpPr/>
          <p:nvPr/>
        </p:nvSpPr>
        <p:spPr>
          <a:xfrm>
            <a:off x="5536739" y="3737392"/>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6</a:t>
            </a:r>
          </a:p>
        </p:txBody>
      </p:sp>
      <p:sp>
        <p:nvSpPr>
          <p:cNvPr id="40" name="Cube 39">
            <a:extLst>
              <a:ext uri="{FF2B5EF4-FFF2-40B4-BE49-F238E27FC236}">
                <a16:creationId xmlns:a16="http://schemas.microsoft.com/office/drawing/2014/main" id="{1DA234DC-1BAF-D346-BC51-FC8A8E58C42E}"/>
              </a:ext>
            </a:extLst>
          </p:cNvPr>
          <p:cNvSpPr/>
          <p:nvPr/>
        </p:nvSpPr>
        <p:spPr>
          <a:xfrm>
            <a:off x="6278677" y="3737391"/>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7</a:t>
            </a:r>
          </a:p>
        </p:txBody>
      </p:sp>
      <p:sp>
        <p:nvSpPr>
          <p:cNvPr id="41" name="Cube 40">
            <a:extLst>
              <a:ext uri="{FF2B5EF4-FFF2-40B4-BE49-F238E27FC236}">
                <a16:creationId xmlns:a16="http://schemas.microsoft.com/office/drawing/2014/main" id="{7C8983C1-DD52-F342-AC04-F406B24A5FF1}"/>
              </a:ext>
            </a:extLst>
          </p:cNvPr>
          <p:cNvSpPr/>
          <p:nvPr/>
        </p:nvSpPr>
        <p:spPr>
          <a:xfrm>
            <a:off x="7033383" y="3737391"/>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8</a:t>
            </a:r>
          </a:p>
        </p:txBody>
      </p:sp>
      <p:sp>
        <p:nvSpPr>
          <p:cNvPr id="42" name="Cube 41">
            <a:extLst>
              <a:ext uri="{FF2B5EF4-FFF2-40B4-BE49-F238E27FC236}">
                <a16:creationId xmlns:a16="http://schemas.microsoft.com/office/drawing/2014/main" id="{21C74699-3287-0344-BEC9-CA46E59A7B0F}"/>
              </a:ext>
            </a:extLst>
          </p:cNvPr>
          <p:cNvSpPr/>
          <p:nvPr/>
        </p:nvSpPr>
        <p:spPr>
          <a:xfrm>
            <a:off x="7775321" y="3737392"/>
            <a:ext cx="741938" cy="700645"/>
          </a:xfrm>
          <a:prstGeom prst="cube">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TW" sz="3200" b="1" dirty="0">
                <a:solidFill>
                  <a:srgbClr val="FF0000"/>
                </a:solidFill>
              </a:rPr>
              <a:t>9</a:t>
            </a:r>
          </a:p>
        </p:txBody>
      </p:sp>
      <p:sp>
        <p:nvSpPr>
          <p:cNvPr id="43" name="Cube 42">
            <a:extLst>
              <a:ext uri="{FF2B5EF4-FFF2-40B4-BE49-F238E27FC236}">
                <a16:creationId xmlns:a16="http://schemas.microsoft.com/office/drawing/2014/main" id="{CA9725A8-1097-D34C-A3D7-D1AE54BFD934}"/>
              </a:ext>
            </a:extLst>
          </p:cNvPr>
          <p:cNvSpPr/>
          <p:nvPr/>
        </p:nvSpPr>
        <p:spPr>
          <a:xfrm>
            <a:off x="3845689" y="2146094"/>
            <a:ext cx="741938" cy="700645"/>
          </a:xfrm>
          <a:prstGeom prst="cub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3200" b="1" dirty="0">
                <a:solidFill>
                  <a:schemeClr val="tx1"/>
                </a:solidFill>
              </a:rPr>
              <a:t>1</a:t>
            </a:r>
          </a:p>
        </p:txBody>
      </p:sp>
      <p:sp>
        <p:nvSpPr>
          <p:cNvPr id="44" name="Cube 43">
            <a:extLst>
              <a:ext uri="{FF2B5EF4-FFF2-40B4-BE49-F238E27FC236}">
                <a16:creationId xmlns:a16="http://schemas.microsoft.com/office/drawing/2014/main" id="{F1453025-159A-F243-AA45-8A32099FA210}"/>
              </a:ext>
            </a:extLst>
          </p:cNvPr>
          <p:cNvSpPr/>
          <p:nvPr/>
        </p:nvSpPr>
        <p:spPr>
          <a:xfrm>
            <a:off x="4587627" y="2146094"/>
            <a:ext cx="741938" cy="700645"/>
          </a:xfrm>
          <a:prstGeom prst="cub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3200" b="1" dirty="0">
                <a:solidFill>
                  <a:schemeClr val="tx1"/>
                </a:solidFill>
              </a:rPr>
              <a:t>3</a:t>
            </a:r>
          </a:p>
        </p:txBody>
      </p:sp>
      <p:sp>
        <p:nvSpPr>
          <p:cNvPr id="45" name="Cube 44">
            <a:extLst>
              <a:ext uri="{FF2B5EF4-FFF2-40B4-BE49-F238E27FC236}">
                <a16:creationId xmlns:a16="http://schemas.microsoft.com/office/drawing/2014/main" id="{B90451AD-7200-A049-8325-B017B1C6C7F3}"/>
              </a:ext>
            </a:extLst>
          </p:cNvPr>
          <p:cNvSpPr/>
          <p:nvPr/>
        </p:nvSpPr>
        <p:spPr>
          <a:xfrm>
            <a:off x="5329565" y="2146095"/>
            <a:ext cx="741938" cy="700645"/>
          </a:xfrm>
          <a:prstGeom prst="cub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3200" b="1" dirty="0">
                <a:solidFill>
                  <a:schemeClr val="tx1"/>
                </a:solidFill>
              </a:rPr>
              <a:t>4</a:t>
            </a:r>
          </a:p>
        </p:txBody>
      </p:sp>
      <p:sp>
        <p:nvSpPr>
          <p:cNvPr id="46" name="Cube 45">
            <a:extLst>
              <a:ext uri="{FF2B5EF4-FFF2-40B4-BE49-F238E27FC236}">
                <a16:creationId xmlns:a16="http://schemas.microsoft.com/office/drawing/2014/main" id="{C59EDA2C-C979-4D4B-B9C5-735E0E6F5C94}"/>
              </a:ext>
            </a:extLst>
          </p:cNvPr>
          <p:cNvSpPr/>
          <p:nvPr/>
        </p:nvSpPr>
        <p:spPr>
          <a:xfrm>
            <a:off x="6071503" y="2146094"/>
            <a:ext cx="741938" cy="700645"/>
          </a:xfrm>
          <a:prstGeom prst="cube">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TW" sz="3200" b="1" dirty="0">
                <a:solidFill>
                  <a:schemeClr val="tx1"/>
                </a:solidFill>
              </a:rPr>
              <a:t>5</a:t>
            </a:r>
          </a:p>
        </p:txBody>
      </p:sp>
      <p:sp>
        <p:nvSpPr>
          <p:cNvPr id="47" name="Rectangle 46">
            <a:extLst>
              <a:ext uri="{FF2B5EF4-FFF2-40B4-BE49-F238E27FC236}">
                <a16:creationId xmlns:a16="http://schemas.microsoft.com/office/drawing/2014/main" id="{C60B8A0C-ADDB-754E-A084-EEB6F52B856E}"/>
              </a:ext>
            </a:extLst>
          </p:cNvPr>
          <p:cNvSpPr/>
          <p:nvPr/>
        </p:nvSpPr>
        <p:spPr>
          <a:xfrm>
            <a:off x="1925209" y="2323519"/>
            <a:ext cx="2057399" cy="523220"/>
          </a:xfrm>
          <a:prstGeom prst="rect">
            <a:avLst/>
          </a:prstGeom>
        </p:spPr>
        <p:txBody>
          <a:bodyPr wrap="square">
            <a:spAutoFit/>
          </a:bodyPr>
          <a:lstStyle/>
          <a:p>
            <a:r>
              <a:rPr lang="en-US" sz="2800" dirty="0" err="1">
                <a:latin typeface="Helvetica" pitchFamily="2" charset="0"/>
              </a:rPr>
              <a:t>ArrayRight</a:t>
            </a:r>
            <a:r>
              <a:rPr lang="en-US" dirty="0">
                <a:latin typeface="Helvetica" pitchFamily="2" charset="0"/>
              </a:rPr>
              <a:t> </a:t>
            </a:r>
            <a:endParaRPr lang="en-US" dirty="0">
              <a:effectLst/>
              <a:latin typeface="Helvetica" pitchFamily="2" charset="0"/>
            </a:endParaRPr>
          </a:p>
        </p:txBody>
      </p:sp>
      <p:sp>
        <p:nvSpPr>
          <p:cNvPr id="48" name="Rectangle 47">
            <a:extLst>
              <a:ext uri="{FF2B5EF4-FFF2-40B4-BE49-F238E27FC236}">
                <a16:creationId xmlns:a16="http://schemas.microsoft.com/office/drawing/2014/main" id="{28DB69F6-B79A-5846-B9E8-42E58B428993}"/>
              </a:ext>
            </a:extLst>
          </p:cNvPr>
          <p:cNvSpPr/>
          <p:nvPr/>
        </p:nvSpPr>
        <p:spPr>
          <a:xfrm>
            <a:off x="3857777" y="5461474"/>
            <a:ext cx="2057399" cy="523220"/>
          </a:xfrm>
          <a:prstGeom prst="rect">
            <a:avLst/>
          </a:prstGeom>
        </p:spPr>
        <p:txBody>
          <a:bodyPr wrap="square">
            <a:spAutoFit/>
          </a:bodyPr>
          <a:lstStyle/>
          <a:p>
            <a:r>
              <a:rPr lang="en-US" sz="2800" dirty="0" err="1">
                <a:latin typeface="Helvetica" pitchFamily="2" charset="0"/>
              </a:rPr>
              <a:t>ArrayLeft</a:t>
            </a:r>
            <a:r>
              <a:rPr lang="en-US" dirty="0">
                <a:latin typeface="Helvetica" pitchFamily="2" charset="0"/>
              </a:rPr>
              <a:t> </a:t>
            </a:r>
            <a:endParaRPr lang="en-US" dirty="0">
              <a:effectLst/>
              <a:latin typeface="Helvetica" pitchFamily="2" charset="0"/>
            </a:endParaRPr>
          </a:p>
        </p:txBody>
      </p:sp>
      <p:sp>
        <p:nvSpPr>
          <p:cNvPr id="50" name="Left Arrow 49">
            <a:extLst>
              <a:ext uri="{FF2B5EF4-FFF2-40B4-BE49-F238E27FC236}">
                <a16:creationId xmlns:a16="http://schemas.microsoft.com/office/drawing/2014/main" id="{6E6E1C91-8D90-054D-8A71-A44CED5561D6}"/>
              </a:ext>
            </a:extLst>
          </p:cNvPr>
          <p:cNvSpPr/>
          <p:nvPr/>
        </p:nvSpPr>
        <p:spPr>
          <a:xfrm rot="19139789">
            <a:off x="3604754" y="3138712"/>
            <a:ext cx="1323738" cy="3779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Left Arrow 55">
            <a:extLst>
              <a:ext uri="{FF2B5EF4-FFF2-40B4-BE49-F238E27FC236}">
                <a16:creationId xmlns:a16="http://schemas.microsoft.com/office/drawing/2014/main" id="{94C15BA9-0904-A246-AC40-61CFCD924F92}"/>
              </a:ext>
            </a:extLst>
          </p:cNvPr>
          <p:cNvSpPr/>
          <p:nvPr/>
        </p:nvSpPr>
        <p:spPr>
          <a:xfrm rot="5400000">
            <a:off x="7665950" y="4711512"/>
            <a:ext cx="924905" cy="3779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Left Arrow 57">
            <a:extLst>
              <a:ext uri="{FF2B5EF4-FFF2-40B4-BE49-F238E27FC236}">
                <a16:creationId xmlns:a16="http://schemas.microsoft.com/office/drawing/2014/main" id="{4944DF71-A0C1-884C-AC20-36B82F340AC9}"/>
              </a:ext>
            </a:extLst>
          </p:cNvPr>
          <p:cNvSpPr/>
          <p:nvPr/>
        </p:nvSpPr>
        <p:spPr>
          <a:xfrm rot="5400000">
            <a:off x="6892016" y="4702579"/>
            <a:ext cx="924905" cy="3779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9" name="Left Arrow 58">
            <a:extLst>
              <a:ext uri="{FF2B5EF4-FFF2-40B4-BE49-F238E27FC236}">
                <a16:creationId xmlns:a16="http://schemas.microsoft.com/office/drawing/2014/main" id="{0F4975B5-E610-524A-906A-2B5A96C29002}"/>
              </a:ext>
            </a:extLst>
          </p:cNvPr>
          <p:cNvSpPr/>
          <p:nvPr/>
        </p:nvSpPr>
        <p:spPr>
          <a:xfrm rot="5400000">
            <a:off x="6155400" y="4709528"/>
            <a:ext cx="924905" cy="3779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0" name="Left Arrow 59">
            <a:extLst>
              <a:ext uri="{FF2B5EF4-FFF2-40B4-BE49-F238E27FC236}">
                <a16:creationId xmlns:a16="http://schemas.microsoft.com/office/drawing/2014/main" id="{6F9AA399-27FC-C946-8B10-0B3F3A43863A}"/>
              </a:ext>
            </a:extLst>
          </p:cNvPr>
          <p:cNvSpPr/>
          <p:nvPr/>
        </p:nvSpPr>
        <p:spPr>
          <a:xfrm rot="5400000">
            <a:off x="5404789" y="4702579"/>
            <a:ext cx="924905" cy="3779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1" name="Left Arrow 60">
            <a:extLst>
              <a:ext uri="{FF2B5EF4-FFF2-40B4-BE49-F238E27FC236}">
                <a16:creationId xmlns:a16="http://schemas.microsoft.com/office/drawing/2014/main" id="{02B31294-03CC-E147-930A-A3CC96ABD9C9}"/>
              </a:ext>
            </a:extLst>
          </p:cNvPr>
          <p:cNvSpPr/>
          <p:nvPr/>
        </p:nvSpPr>
        <p:spPr>
          <a:xfrm rot="19139789">
            <a:off x="2866948" y="3138710"/>
            <a:ext cx="1323738" cy="3779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2" name="Left Arrow 61">
            <a:extLst>
              <a:ext uri="{FF2B5EF4-FFF2-40B4-BE49-F238E27FC236}">
                <a16:creationId xmlns:a16="http://schemas.microsoft.com/office/drawing/2014/main" id="{C35A4AC4-86A9-5E47-A298-AA7FEA754664}"/>
              </a:ext>
            </a:extLst>
          </p:cNvPr>
          <p:cNvSpPr/>
          <p:nvPr/>
        </p:nvSpPr>
        <p:spPr>
          <a:xfrm rot="19139789">
            <a:off x="4388908" y="3157493"/>
            <a:ext cx="1323738" cy="3779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3" name="Left Arrow 62">
            <a:extLst>
              <a:ext uri="{FF2B5EF4-FFF2-40B4-BE49-F238E27FC236}">
                <a16:creationId xmlns:a16="http://schemas.microsoft.com/office/drawing/2014/main" id="{8FC2E33B-D0FA-044C-8B93-E8A4738563A5}"/>
              </a:ext>
            </a:extLst>
          </p:cNvPr>
          <p:cNvSpPr/>
          <p:nvPr/>
        </p:nvSpPr>
        <p:spPr>
          <a:xfrm rot="19139789">
            <a:off x="5104074" y="3163525"/>
            <a:ext cx="1323738" cy="3779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4676633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9821-BB2F-4549-A31E-6BDF29074951}"/>
              </a:ext>
            </a:extLst>
          </p:cNvPr>
          <p:cNvSpPr>
            <a:spLocks noGrp="1"/>
          </p:cNvSpPr>
          <p:nvPr>
            <p:ph type="title"/>
          </p:nvPr>
        </p:nvSpPr>
        <p:spPr/>
        <p:txBody>
          <a:bodyPr/>
          <a:lstStyle/>
          <a:p>
            <a:endParaRPr lang="en-TW"/>
          </a:p>
        </p:txBody>
      </p:sp>
      <p:sp>
        <p:nvSpPr>
          <p:cNvPr id="3" name="Content Placeholder 2">
            <a:extLst>
              <a:ext uri="{FF2B5EF4-FFF2-40B4-BE49-F238E27FC236}">
                <a16:creationId xmlns:a16="http://schemas.microsoft.com/office/drawing/2014/main" id="{8405BE92-2CF6-1A46-BE92-7FECD56F7364}"/>
              </a:ext>
            </a:extLst>
          </p:cNvPr>
          <p:cNvSpPr>
            <a:spLocks noGrp="1"/>
          </p:cNvSpPr>
          <p:nvPr>
            <p:ph idx="1"/>
          </p:nvPr>
        </p:nvSpPr>
        <p:spPr/>
        <p:txBody>
          <a:bodyPr/>
          <a:lstStyle/>
          <a:p>
            <a:endParaRPr lang="en-TW"/>
          </a:p>
        </p:txBody>
      </p:sp>
      <p:sp>
        <p:nvSpPr>
          <p:cNvPr id="4" name="Slide Number Placeholder 3">
            <a:extLst>
              <a:ext uri="{FF2B5EF4-FFF2-40B4-BE49-F238E27FC236}">
                <a16:creationId xmlns:a16="http://schemas.microsoft.com/office/drawing/2014/main" id="{DF2897DB-5758-7742-8448-B021180DFCC7}"/>
              </a:ext>
            </a:extLst>
          </p:cNvPr>
          <p:cNvSpPr>
            <a:spLocks noGrp="1"/>
          </p:cNvSpPr>
          <p:nvPr>
            <p:ph type="sldNum" sz="quarter" idx="12"/>
          </p:nvPr>
        </p:nvSpPr>
        <p:spPr/>
        <p:txBody>
          <a:bodyPr/>
          <a:lstStyle/>
          <a:p>
            <a:fld id="{14B373FC-FF3A-C64D-BE97-055D2267A4A7}" type="slidenum">
              <a:rPr lang="en-TW" smtClean="0"/>
              <a:t>75</a:t>
            </a:fld>
            <a:endParaRPr lang="en-TW"/>
          </a:p>
        </p:txBody>
      </p:sp>
    </p:spTree>
    <p:extLst>
      <p:ext uri="{BB962C8B-B14F-4D97-AF65-F5344CB8AC3E}">
        <p14:creationId xmlns:p14="http://schemas.microsoft.com/office/powerpoint/2010/main" val="37484388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7642A-5810-0348-8E84-672A5098DC96}"/>
              </a:ext>
            </a:extLst>
          </p:cNvPr>
          <p:cNvSpPr>
            <a:spLocks noGrp="1"/>
          </p:cNvSpPr>
          <p:nvPr>
            <p:ph type="title"/>
          </p:nvPr>
        </p:nvSpPr>
        <p:spPr/>
        <p:txBody>
          <a:bodyPr/>
          <a:lstStyle/>
          <a:p>
            <a:endParaRPr lang="en-TW"/>
          </a:p>
        </p:txBody>
      </p:sp>
      <p:sp>
        <p:nvSpPr>
          <p:cNvPr id="3" name="Content Placeholder 2">
            <a:extLst>
              <a:ext uri="{FF2B5EF4-FFF2-40B4-BE49-F238E27FC236}">
                <a16:creationId xmlns:a16="http://schemas.microsoft.com/office/drawing/2014/main" id="{2D825C03-FDC7-5A4C-AA4B-A3893B288E08}"/>
              </a:ext>
            </a:extLst>
          </p:cNvPr>
          <p:cNvSpPr>
            <a:spLocks noGrp="1"/>
          </p:cNvSpPr>
          <p:nvPr>
            <p:ph idx="1"/>
          </p:nvPr>
        </p:nvSpPr>
        <p:spPr/>
        <p:txBody>
          <a:bodyPr/>
          <a:lstStyle/>
          <a:p>
            <a:endParaRPr lang="en-TW"/>
          </a:p>
        </p:txBody>
      </p:sp>
      <p:sp>
        <p:nvSpPr>
          <p:cNvPr id="4" name="Slide Number Placeholder 3">
            <a:extLst>
              <a:ext uri="{FF2B5EF4-FFF2-40B4-BE49-F238E27FC236}">
                <a16:creationId xmlns:a16="http://schemas.microsoft.com/office/drawing/2014/main" id="{12983009-5A2D-DF4A-8E02-039702F17A70}"/>
              </a:ext>
            </a:extLst>
          </p:cNvPr>
          <p:cNvSpPr>
            <a:spLocks noGrp="1"/>
          </p:cNvSpPr>
          <p:nvPr>
            <p:ph type="sldNum" sz="quarter" idx="12"/>
          </p:nvPr>
        </p:nvSpPr>
        <p:spPr/>
        <p:txBody>
          <a:bodyPr/>
          <a:lstStyle/>
          <a:p>
            <a:fld id="{14B373FC-FF3A-C64D-BE97-055D2267A4A7}" type="slidenum">
              <a:rPr lang="en-TW" smtClean="0"/>
              <a:t>76</a:t>
            </a:fld>
            <a:endParaRPr lang="en-TW"/>
          </a:p>
        </p:txBody>
      </p:sp>
    </p:spTree>
    <p:extLst>
      <p:ext uri="{BB962C8B-B14F-4D97-AF65-F5344CB8AC3E}">
        <p14:creationId xmlns:p14="http://schemas.microsoft.com/office/powerpoint/2010/main" val="9403507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2558-BDAD-5649-BE93-F39451029AC5}"/>
              </a:ext>
            </a:extLst>
          </p:cNvPr>
          <p:cNvSpPr>
            <a:spLocks noGrp="1"/>
          </p:cNvSpPr>
          <p:nvPr>
            <p:ph type="title"/>
          </p:nvPr>
        </p:nvSpPr>
        <p:spPr/>
        <p:txBody>
          <a:bodyPr/>
          <a:lstStyle/>
          <a:p>
            <a:endParaRPr lang="en-TW"/>
          </a:p>
        </p:txBody>
      </p:sp>
      <p:sp>
        <p:nvSpPr>
          <p:cNvPr id="3" name="Content Placeholder 2">
            <a:extLst>
              <a:ext uri="{FF2B5EF4-FFF2-40B4-BE49-F238E27FC236}">
                <a16:creationId xmlns:a16="http://schemas.microsoft.com/office/drawing/2014/main" id="{470F3F94-3CCC-7742-8555-315EDD15D18E}"/>
              </a:ext>
            </a:extLst>
          </p:cNvPr>
          <p:cNvSpPr>
            <a:spLocks noGrp="1"/>
          </p:cNvSpPr>
          <p:nvPr>
            <p:ph idx="1"/>
          </p:nvPr>
        </p:nvSpPr>
        <p:spPr/>
        <p:txBody>
          <a:bodyPr/>
          <a:lstStyle/>
          <a:p>
            <a:endParaRPr lang="en-TW"/>
          </a:p>
        </p:txBody>
      </p:sp>
      <p:sp>
        <p:nvSpPr>
          <p:cNvPr id="4" name="Slide Number Placeholder 3">
            <a:extLst>
              <a:ext uri="{FF2B5EF4-FFF2-40B4-BE49-F238E27FC236}">
                <a16:creationId xmlns:a16="http://schemas.microsoft.com/office/drawing/2014/main" id="{D63270D6-AD24-9D44-B46B-99E4DB34C216}"/>
              </a:ext>
            </a:extLst>
          </p:cNvPr>
          <p:cNvSpPr>
            <a:spLocks noGrp="1"/>
          </p:cNvSpPr>
          <p:nvPr>
            <p:ph type="sldNum" sz="quarter" idx="12"/>
          </p:nvPr>
        </p:nvSpPr>
        <p:spPr/>
        <p:txBody>
          <a:bodyPr/>
          <a:lstStyle/>
          <a:p>
            <a:fld id="{14B373FC-FF3A-C64D-BE97-055D2267A4A7}" type="slidenum">
              <a:rPr lang="en-TW" smtClean="0"/>
              <a:t>77</a:t>
            </a:fld>
            <a:endParaRPr lang="en-TW"/>
          </a:p>
        </p:txBody>
      </p:sp>
    </p:spTree>
    <p:extLst>
      <p:ext uri="{BB962C8B-B14F-4D97-AF65-F5344CB8AC3E}">
        <p14:creationId xmlns:p14="http://schemas.microsoft.com/office/powerpoint/2010/main" val="23550723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4CDF4-891B-9E4B-8C67-2D9BA36BBAB0}"/>
              </a:ext>
            </a:extLst>
          </p:cNvPr>
          <p:cNvSpPr>
            <a:spLocks noGrp="1"/>
          </p:cNvSpPr>
          <p:nvPr>
            <p:ph type="title"/>
          </p:nvPr>
        </p:nvSpPr>
        <p:spPr/>
        <p:txBody>
          <a:bodyPr/>
          <a:lstStyle/>
          <a:p>
            <a:endParaRPr lang="en-TW"/>
          </a:p>
        </p:txBody>
      </p:sp>
      <p:sp>
        <p:nvSpPr>
          <p:cNvPr id="3" name="Content Placeholder 2">
            <a:extLst>
              <a:ext uri="{FF2B5EF4-FFF2-40B4-BE49-F238E27FC236}">
                <a16:creationId xmlns:a16="http://schemas.microsoft.com/office/drawing/2014/main" id="{4F5EC038-B5BB-244A-948D-859A2BA9BCB4}"/>
              </a:ext>
            </a:extLst>
          </p:cNvPr>
          <p:cNvSpPr>
            <a:spLocks noGrp="1"/>
          </p:cNvSpPr>
          <p:nvPr>
            <p:ph idx="1"/>
          </p:nvPr>
        </p:nvSpPr>
        <p:spPr/>
        <p:txBody>
          <a:bodyPr/>
          <a:lstStyle/>
          <a:p>
            <a:endParaRPr lang="en-TW"/>
          </a:p>
        </p:txBody>
      </p:sp>
      <p:sp>
        <p:nvSpPr>
          <p:cNvPr id="4" name="Slide Number Placeholder 3">
            <a:extLst>
              <a:ext uri="{FF2B5EF4-FFF2-40B4-BE49-F238E27FC236}">
                <a16:creationId xmlns:a16="http://schemas.microsoft.com/office/drawing/2014/main" id="{D34FB166-70C9-4849-B8A7-F0800DDD3CCD}"/>
              </a:ext>
            </a:extLst>
          </p:cNvPr>
          <p:cNvSpPr>
            <a:spLocks noGrp="1"/>
          </p:cNvSpPr>
          <p:nvPr>
            <p:ph type="sldNum" sz="quarter" idx="12"/>
          </p:nvPr>
        </p:nvSpPr>
        <p:spPr/>
        <p:txBody>
          <a:bodyPr/>
          <a:lstStyle/>
          <a:p>
            <a:fld id="{14B373FC-FF3A-C64D-BE97-055D2267A4A7}" type="slidenum">
              <a:rPr lang="en-TW" smtClean="0"/>
              <a:t>78</a:t>
            </a:fld>
            <a:endParaRPr lang="en-TW"/>
          </a:p>
        </p:txBody>
      </p:sp>
    </p:spTree>
    <p:extLst>
      <p:ext uri="{BB962C8B-B14F-4D97-AF65-F5344CB8AC3E}">
        <p14:creationId xmlns:p14="http://schemas.microsoft.com/office/powerpoint/2010/main" val="1109235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CC54-4F3E-754E-A15E-72DCB75D202B}"/>
              </a:ext>
            </a:extLst>
          </p:cNvPr>
          <p:cNvSpPr>
            <a:spLocks noGrp="1"/>
          </p:cNvSpPr>
          <p:nvPr>
            <p:ph type="title"/>
          </p:nvPr>
        </p:nvSpPr>
        <p:spPr/>
        <p:txBody>
          <a:bodyPr/>
          <a:lstStyle/>
          <a:p>
            <a:endParaRPr lang="en-TW"/>
          </a:p>
        </p:txBody>
      </p:sp>
      <p:sp>
        <p:nvSpPr>
          <p:cNvPr id="3" name="Content Placeholder 2">
            <a:extLst>
              <a:ext uri="{FF2B5EF4-FFF2-40B4-BE49-F238E27FC236}">
                <a16:creationId xmlns:a16="http://schemas.microsoft.com/office/drawing/2014/main" id="{E656F479-2B9A-DC4A-97C9-5D6D3585E85D}"/>
              </a:ext>
            </a:extLst>
          </p:cNvPr>
          <p:cNvSpPr>
            <a:spLocks noGrp="1"/>
          </p:cNvSpPr>
          <p:nvPr>
            <p:ph idx="1"/>
          </p:nvPr>
        </p:nvSpPr>
        <p:spPr/>
        <p:txBody>
          <a:bodyPr/>
          <a:lstStyle/>
          <a:p>
            <a:endParaRPr lang="en-TW"/>
          </a:p>
        </p:txBody>
      </p:sp>
      <p:sp>
        <p:nvSpPr>
          <p:cNvPr id="4" name="Slide Number Placeholder 3">
            <a:extLst>
              <a:ext uri="{FF2B5EF4-FFF2-40B4-BE49-F238E27FC236}">
                <a16:creationId xmlns:a16="http://schemas.microsoft.com/office/drawing/2014/main" id="{AE2FB6A9-1F35-4647-A630-236188EC6A68}"/>
              </a:ext>
            </a:extLst>
          </p:cNvPr>
          <p:cNvSpPr>
            <a:spLocks noGrp="1"/>
          </p:cNvSpPr>
          <p:nvPr>
            <p:ph type="sldNum" sz="quarter" idx="12"/>
          </p:nvPr>
        </p:nvSpPr>
        <p:spPr/>
        <p:txBody>
          <a:bodyPr/>
          <a:lstStyle/>
          <a:p>
            <a:fld id="{14B373FC-FF3A-C64D-BE97-055D2267A4A7}" type="slidenum">
              <a:rPr lang="en-TW" smtClean="0"/>
              <a:t>79</a:t>
            </a:fld>
            <a:endParaRPr lang="en-TW"/>
          </a:p>
        </p:txBody>
      </p:sp>
    </p:spTree>
    <p:extLst>
      <p:ext uri="{BB962C8B-B14F-4D97-AF65-F5344CB8AC3E}">
        <p14:creationId xmlns:p14="http://schemas.microsoft.com/office/powerpoint/2010/main" val="3342518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79EE3-7AEC-2E49-8D17-82EC980D1AFC}"/>
              </a:ext>
            </a:extLst>
          </p:cNvPr>
          <p:cNvSpPr>
            <a:spLocks noGrp="1"/>
          </p:cNvSpPr>
          <p:nvPr>
            <p:ph type="title"/>
          </p:nvPr>
        </p:nvSpPr>
        <p:spPr/>
        <p:txBody>
          <a:bodyPr>
            <a:normAutofit/>
          </a:bodyPr>
          <a:lstStyle/>
          <a:p>
            <a:r>
              <a:rPr lang="en-US" b="1" dirty="0"/>
              <a:t>Base case </a:t>
            </a:r>
            <a:endParaRPr lang="en-TW" dirty="0"/>
          </a:p>
        </p:txBody>
      </p:sp>
      <p:sp>
        <p:nvSpPr>
          <p:cNvPr id="3" name="Content Placeholder 2">
            <a:extLst>
              <a:ext uri="{FF2B5EF4-FFF2-40B4-BE49-F238E27FC236}">
                <a16:creationId xmlns:a16="http://schemas.microsoft.com/office/drawing/2014/main" id="{75630D31-9111-2C4A-BED5-7ADBB76C744A}"/>
              </a:ext>
            </a:extLst>
          </p:cNvPr>
          <p:cNvSpPr>
            <a:spLocks noGrp="1"/>
          </p:cNvSpPr>
          <p:nvPr>
            <p:ph idx="1"/>
          </p:nvPr>
        </p:nvSpPr>
        <p:spPr/>
        <p:txBody>
          <a:bodyPr>
            <a:normAutofit/>
          </a:bodyPr>
          <a:lstStyle/>
          <a:p>
            <a:r>
              <a:rPr lang="en-US" dirty="0"/>
              <a:t>The answer to </a:t>
            </a:r>
            <a:r>
              <a:rPr lang="en-US" b="1" dirty="0"/>
              <a:t>factorial(1)</a:t>
            </a:r>
            <a:r>
              <a:rPr lang="en-US" dirty="0"/>
              <a:t> will always be 1 </a:t>
            </a:r>
          </a:p>
          <a:p>
            <a:r>
              <a:rPr lang="en-US" dirty="0"/>
              <a:t>We can set this as the base case using an if statement </a:t>
            </a:r>
          </a:p>
          <a:p>
            <a:endParaRPr lang="en-US" dirty="0"/>
          </a:p>
          <a:p>
            <a:pPr marL="457200" lvl="1" indent="0">
              <a:buNone/>
            </a:pPr>
            <a:r>
              <a:rPr lang="en-US" sz="2800" dirty="0"/>
              <a:t>public static int factorial( int N ) { </a:t>
            </a:r>
          </a:p>
          <a:p>
            <a:pPr marL="914400" lvl="2" indent="0">
              <a:buNone/>
            </a:pPr>
            <a:endParaRPr lang="en-US" sz="2800" dirty="0"/>
          </a:p>
          <a:p>
            <a:pPr marL="914400" lvl="2" indent="0">
              <a:buNone/>
            </a:pPr>
            <a:r>
              <a:rPr lang="en-US" sz="2800" dirty="0"/>
              <a:t>if ( N == 1 ) </a:t>
            </a:r>
          </a:p>
          <a:p>
            <a:pPr marL="1371600" lvl="3" indent="0">
              <a:buNone/>
            </a:pPr>
            <a:r>
              <a:rPr lang="en-US" sz="2800" dirty="0"/>
              <a:t>return 1; </a:t>
            </a:r>
          </a:p>
          <a:p>
            <a:pPr marL="914400" lvl="2" indent="0">
              <a:buNone/>
            </a:pPr>
            <a:endParaRPr lang="en-US" sz="2800" dirty="0"/>
          </a:p>
          <a:p>
            <a:pPr marL="914400" lvl="2" indent="0">
              <a:buNone/>
            </a:pPr>
            <a:r>
              <a:rPr lang="en-US" sz="2800" dirty="0"/>
              <a:t>else </a:t>
            </a:r>
          </a:p>
          <a:p>
            <a:pPr marL="1371600" lvl="3" indent="0">
              <a:buNone/>
            </a:pPr>
            <a:r>
              <a:rPr lang="en-US" sz="2800" dirty="0"/>
              <a:t>return N * factorial( N-1 ); </a:t>
            </a:r>
          </a:p>
          <a:p>
            <a:pPr marL="457200" lvl="1" indent="0">
              <a:buNone/>
            </a:pPr>
            <a:r>
              <a:rPr lang="en-US" sz="2800" dirty="0"/>
              <a:t>} </a:t>
            </a:r>
          </a:p>
          <a:p>
            <a:endParaRPr lang="en-TW" dirty="0"/>
          </a:p>
        </p:txBody>
      </p:sp>
      <p:sp>
        <p:nvSpPr>
          <p:cNvPr id="4" name="Slide Number Placeholder 3">
            <a:extLst>
              <a:ext uri="{FF2B5EF4-FFF2-40B4-BE49-F238E27FC236}">
                <a16:creationId xmlns:a16="http://schemas.microsoft.com/office/drawing/2014/main" id="{00A4333A-A817-A94E-9237-CDE1420FB39D}"/>
              </a:ext>
            </a:extLst>
          </p:cNvPr>
          <p:cNvSpPr>
            <a:spLocks noGrp="1"/>
          </p:cNvSpPr>
          <p:nvPr>
            <p:ph type="sldNum" sz="quarter" idx="12"/>
          </p:nvPr>
        </p:nvSpPr>
        <p:spPr/>
        <p:txBody>
          <a:bodyPr/>
          <a:lstStyle/>
          <a:p>
            <a:fld id="{14B373FC-FF3A-C64D-BE97-055D2267A4A7}" type="slidenum">
              <a:rPr lang="en-TW" smtClean="0"/>
              <a:t>8</a:t>
            </a:fld>
            <a:endParaRPr lang="en-TW"/>
          </a:p>
        </p:txBody>
      </p:sp>
      <p:sp>
        <p:nvSpPr>
          <p:cNvPr id="5" name="Right Brace 4">
            <a:extLst>
              <a:ext uri="{FF2B5EF4-FFF2-40B4-BE49-F238E27FC236}">
                <a16:creationId xmlns:a16="http://schemas.microsoft.com/office/drawing/2014/main" id="{8D904D7D-9F4E-1147-902E-E4048D8A6CCC}"/>
              </a:ext>
            </a:extLst>
          </p:cNvPr>
          <p:cNvSpPr/>
          <p:nvPr/>
        </p:nvSpPr>
        <p:spPr>
          <a:xfrm>
            <a:off x="3387968" y="3601143"/>
            <a:ext cx="351693" cy="748119"/>
          </a:xfrm>
          <a:prstGeom prst="rightBrac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6" name="Rectangle 5">
            <a:extLst>
              <a:ext uri="{FF2B5EF4-FFF2-40B4-BE49-F238E27FC236}">
                <a16:creationId xmlns:a16="http://schemas.microsoft.com/office/drawing/2014/main" id="{80C75D79-0314-8D47-A847-0359C72E1FF9}"/>
              </a:ext>
            </a:extLst>
          </p:cNvPr>
          <p:cNvSpPr/>
          <p:nvPr/>
        </p:nvSpPr>
        <p:spPr>
          <a:xfrm>
            <a:off x="3903784" y="3498148"/>
            <a:ext cx="4337539" cy="954107"/>
          </a:xfrm>
          <a:prstGeom prst="rect">
            <a:avLst/>
          </a:prstGeom>
          <a:ln w="28575">
            <a:noFill/>
          </a:ln>
        </p:spPr>
        <p:txBody>
          <a:bodyPr wrap="square">
            <a:spAutoFit/>
          </a:bodyPr>
          <a:lstStyle/>
          <a:p>
            <a:r>
              <a:rPr lang="en-US" sz="2800" b="1" dirty="0">
                <a:solidFill>
                  <a:schemeClr val="accent2">
                    <a:lumMod val="75000"/>
                  </a:schemeClr>
                </a:solidFill>
              </a:rPr>
              <a:t>// Base case</a:t>
            </a:r>
          </a:p>
          <a:p>
            <a:r>
              <a:rPr lang="en-US" sz="2800" b="1" dirty="0">
                <a:solidFill>
                  <a:schemeClr val="accent2">
                    <a:lumMod val="75000"/>
                  </a:schemeClr>
                </a:solidFill>
              </a:rPr>
              <a:t>// It will stop when N == 1</a:t>
            </a:r>
          </a:p>
        </p:txBody>
      </p:sp>
    </p:spTree>
    <p:extLst>
      <p:ext uri="{BB962C8B-B14F-4D97-AF65-F5344CB8AC3E}">
        <p14:creationId xmlns:p14="http://schemas.microsoft.com/office/powerpoint/2010/main" val="14159416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836C5-9839-5948-B02E-7AD213D1056B}"/>
              </a:ext>
            </a:extLst>
          </p:cNvPr>
          <p:cNvSpPr>
            <a:spLocks noGrp="1"/>
          </p:cNvSpPr>
          <p:nvPr>
            <p:ph type="title"/>
          </p:nvPr>
        </p:nvSpPr>
        <p:spPr/>
        <p:txBody>
          <a:bodyPr/>
          <a:lstStyle/>
          <a:p>
            <a:endParaRPr lang="en-TW"/>
          </a:p>
        </p:txBody>
      </p:sp>
      <p:sp>
        <p:nvSpPr>
          <p:cNvPr id="3" name="Content Placeholder 2">
            <a:extLst>
              <a:ext uri="{FF2B5EF4-FFF2-40B4-BE49-F238E27FC236}">
                <a16:creationId xmlns:a16="http://schemas.microsoft.com/office/drawing/2014/main" id="{3275E606-551C-4049-BF81-142B746C1D3B}"/>
              </a:ext>
            </a:extLst>
          </p:cNvPr>
          <p:cNvSpPr>
            <a:spLocks noGrp="1"/>
          </p:cNvSpPr>
          <p:nvPr>
            <p:ph idx="1"/>
          </p:nvPr>
        </p:nvSpPr>
        <p:spPr/>
        <p:txBody>
          <a:bodyPr/>
          <a:lstStyle/>
          <a:p>
            <a:endParaRPr lang="en-TW"/>
          </a:p>
        </p:txBody>
      </p:sp>
      <p:sp>
        <p:nvSpPr>
          <p:cNvPr id="4" name="Slide Number Placeholder 3">
            <a:extLst>
              <a:ext uri="{FF2B5EF4-FFF2-40B4-BE49-F238E27FC236}">
                <a16:creationId xmlns:a16="http://schemas.microsoft.com/office/drawing/2014/main" id="{4128B6BC-1A45-1843-B37C-A290169B16AB}"/>
              </a:ext>
            </a:extLst>
          </p:cNvPr>
          <p:cNvSpPr>
            <a:spLocks noGrp="1"/>
          </p:cNvSpPr>
          <p:nvPr>
            <p:ph type="sldNum" sz="quarter" idx="12"/>
          </p:nvPr>
        </p:nvSpPr>
        <p:spPr/>
        <p:txBody>
          <a:bodyPr/>
          <a:lstStyle/>
          <a:p>
            <a:fld id="{14B373FC-FF3A-C64D-BE97-055D2267A4A7}" type="slidenum">
              <a:rPr lang="en-TW" smtClean="0"/>
              <a:t>80</a:t>
            </a:fld>
            <a:endParaRPr lang="en-TW"/>
          </a:p>
        </p:txBody>
      </p:sp>
    </p:spTree>
    <p:extLst>
      <p:ext uri="{BB962C8B-B14F-4D97-AF65-F5344CB8AC3E}">
        <p14:creationId xmlns:p14="http://schemas.microsoft.com/office/powerpoint/2010/main" val="14184336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5345-14D2-5846-85C3-74FBE8591CFE}"/>
              </a:ext>
            </a:extLst>
          </p:cNvPr>
          <p:cNvSpPr>
            <a:spLocks noGrp="1"/>
          </p:cNvSpPr>
          <p:nvPr>
            <p:ph type="title"/>
          </p:nvPr>
        </p:nvSpPr>
        <p:spPr/>
        <p:txBody>
          <a:bodyPr/>
          <a:lstStyle/>
          <a:p>
            <a:endParaRPr lang="en-TW"/>
          </a:p>
        </p:txBody>
      </p:sp>
      <p:sp>
        <p:nvSpPr>
          <p:cNvPr id="3" name="Content Placeholder 2">
            <a:extLst>
              <a:ext uri="{FF2B5EF4-FFF2-40B4-BE49-F238E27FC236}">
                <a16:creationId xmlns:a16="http://schemas.microsoft.com/office/drawing/2014/main" id="{171E789B-DC6D-4B4B-92DB-2CFE1DC4814B}"/>
              </a:ext>
            </a:extLst>
          </p:cNvPr>
          <p:cNvSpPr>
            <a:spLocks noGrp="1"/>
          </p:cNvSpPr>
          <p:nvPr>
            <p:ph idx="1"/>
          </p:nvPr>
        </p:nvSpPr>
        <p:spPr/>
        <p:txBody>
          <a:bodyPr/>
          <a:lstStyle/>
          <a:p>
            <a:endParaRPr lang="en-TW"/>
          </a:p>
        </p:txBody>
      </p:sp>
      <p:pic>
        <p:nvPicPr>
          <p:cNvPr id="4" name="Picture 3">
            <a:extLst>
              <a:ext uri="{FF2B5EF4-FFF2-40B4-BE49-F238E27FC236}">
                <a16:creationId xmlns:a16="http://schemas.microsoft.com/office/drawing/2014/main" id="{53EF635B-8752-AF43-9E1C-C376B83F015F}"/>
              </a:ext>
            </a:extLst>
          </p:cNvPr>
          <p:cNvPicPr>
            <a:picLocks noChangeAspect="1"/>
          </p:cNvPicPr>
          <p:nvPr/>
        </p:nvPicPr>
        <p:blipFill>
          <a:blip r:embed="rId2"/>
          <a:stretch>
            <a:fillRect/>
          </a:stretch>
        </p:blipFill>
        <p:spPr>
          <a:xfrm>
            <a:off x="1320800" y="444500"/>
            <a:ext cx="6502400" cy="5969000"/>
          </a:xfrm>
          <a:prstGeom prst="rect">
            <a:avLst/>
          </a:prstGeom>
        </p:spPr>
      </p:pic>
      <p:sp>
        <p:nvSpPr>
          <p:cNvPr id="5" name="Slide Number Placeholder 4">
            <a:extLst>
              <a:ext uri="{FF2B5EF4-FFF2-40B4-BE49-F238E27FC236}">
                <a16:creationId xmlns:a16="http://schemas.microsoft.com/office/drawing/2014/main" id="{26EB0D8B-ACCC-B94A-BA53-FD90C8BD6E5D}"/>
              </a:ext>
            </a:extLst>
          </p:cNvPr>
          <p:cNvSpPr>
            <a:spLocks noGrp="1"/>
          </p:cNvSpPr>
          <p:nvPr>
            <p:ph type="sldNum" sz="quarter" idx="12"/>
          </p:nvPr>
        </p:nvSpPr>
        <p:spPr/>
        <p:txBody>
          <a:bodyPr/>
          <a:lstStyle/>
          <a:p>
            <a:fld id="{14B373FC-FF3A-C64D-BE97-055D2267A4A7}" type="slidenum">
              <a:rPr lang="en-TW" smtClean="0"/>
              <a:t>81</a:t>
            </a:fld>
            <a:endParaRPr lang="en-TW"/>
          </a:p>
        </p:txBody>
      </p:sp>
    </p:spTree>
    <p:extLst>
      <p:ext uri="{BB962C8B-B14F-4D97-AF65-F5344CB8AC3E}">
        <p14:creationId xmlns:p14="http://schemas.microsoft.com/office/powerpoint/2010/main" val="116130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C2D36-828A-F049-9C50-F9854C289483}"/>
              </a:ext>
            </a:extLst>
          </p:cNvPr>
          <p:cNvSpPr>
            <a:spLocks noGrp="1"/>
          </p:cNvSpPr>
          <p:nvPr>
            <p:ph type="title"/>
          </p:nvPr>
        </p:nvSpPr>
        <p:spPr/>
        <p:txBody>
          <a:bodyPr>
            <a:normAutofit/>
          </a:bodyPr>
          <a:lstStyle/>
          <a:p>
            <a:r>
              <a:rPr lang="en-US" b="1" dirty="0"/>
              <a:t>Recursive example </a:t>
            </a:r>
            <a:endParaRPr lang="en-TW" dirty="0"/>
          </a:p>
        </p:txBody>
      </p:sp>
      <p:sp>
        <p:nvSpPr>
          <p:cNvPr id="3" name="Content Placeholder 2">
            <a:extLst>
              <a:ext uri="{FF2B5EF4-FFF2-40B4-BE49-F238E27FC236}">
                <a16:creationId xmlns:a16="http://schemas.microsoft.com/office/drawing/2014/main" id="{2569CC0F-8B7E-1145-9EF2-4CF34FC50919}"/>
              </a:ext>
            </a:extLst>
          </p:cNvPr>
          <p:cNvSpPr>
            <a:spLocks noGrp="1"/>
          </p:cNvSpPr>
          <p:nvPr>
            <p:ph idx="1"/>
          </p:nvPr>
        </p:nvSpPr>
        <p:spPr/>
        <p:txBody>
          <a:bodyPr>
            <a:normAutofit/>
          </a:bodyPr>
          <a:lstStyle/>
          <a:p>
            <a:r>
              <a:rPr lang="en-US" dirty="0"/>
              <a:t>So, let us to calculate factorial(5): </a:t>
            </a:r>
          </a:p>
          <a:p>
            <a:pPr marL="457200" lvl="1" indent="0">
              <a:buNone/>
            </a:pPr>
            <a:r>
              <a:rPr lang="en-US" sz="2800" dirty="0"/>
              <a:t>   factorial(5) </a:t>
            </a:r>
          </a:p>
          <a:p>
            <a:pPr marL="457200" lvl="1" indent="0">
              <a:buNone/>
            </a:pPr>
            <a:r>
              <a:rPr lang="en-US" sz="2800" dirty="0"/>
              <a:t>= 5 x factorial(4) </a:t>
            </a:r>
          </a:p>
          <a:p>
            <a:pPr marL="457200" lvl="1" indent="0">
              <a:buNone/>
            </a:pPr>
            <a:r>
              <a:rPr lang="en-US" sz="2800" dirty="0"/>
              <a:t>= 5 x ( 4 x factorial(3) ) </a:t>
            </a:r>
          </a:p>
          <a:p>
            <a:pPr marL="457200" lvl="1" indent="0">
              <a:buNone/>
            </a:pPr>
            <a:r>
              <a:rPr lang="en-US" sz="2800" dirty="0"/>
              <a:t>= 5 x ( 4 x ( 3 x factorial(2) )) </a:t>
            </a:r>
          </a:p>
          <a:p>
            <a:pPr marL="457200" lvl="1" indent="0">
              <a:buNone/>
            </a:pPr>
            <a:r>
              <a:rPr lang="en-US" sz="2800" dirty="0"/>
              <a:t>= 5 x ( 4 x ( 3 x ( 2 x factorial(1) ))) </a:t>
            </a:r>
          </a:p>
          <a:p>
            <a:pPr marL="457200" lvl="1" indent="0">
              <a:buNone/>
            </a:pPr>
            <a:r>
              <a:rPr lang="en-US" sz="2800" dirty="0"/>
              <a:t>= 5 x ( 4 x ( 3 x ( 2 x 1 ))) </a:t>
            </a:r>
          </a:p>
          <a:p>
            <a:pPr marL="457200" lvl="1" indent="0">
              <a:buNone/>
            </a:pPr>
            <a:r>
              <a:rPr lang="en-US" sz="2800" dirty="0"/>
              <a:t>= 5 x ( 4 x ( 3 x 2) ) </a:t>
            </a:r>
          </a:p>
          <a:p>
            <a:pPr marL="457200" lvl="1" indent="0">
              <a:buNone/>
            </a:pPr>
            <a:r>
              <a:rPr lang="en-US" sz="2800" dirty="0"/>
              <a:t>= 5 x ( 4 x 6 ) </a:t>
            </a:r>
          </a:p>
          <a:p>
            <a:pPr marL="457200" lvl="1" indent="0">
              <a:buNone/>
            </a:pPr>
            <a:r>
              <a:rPr lang="en-US" sz="2800" dirty="0"/>
              <a:t>= 5 x 24 </a:t>
            </a:r>
          </a:p>
          <a:p>
            <a:pPr marL="457200" lvl="1" indent="0">
              <a:buNone/>
            </a:pPr>
            <a:r>
              <a:rPr lang="en-US" sz="2800" dirty="0"/>
              <a:t>= 120 </a:t>
            </a:r>
          </a:p>
          <a:p>
            <a:endParaRPr lang="en-TW" dirty="0"/>
          </a:p>
        </p:txBody>
      </p:sp>
      <p:sp>
        <p:nvSpPr>
          <p:cNvPr id="4" name="Slide Number Placeholder 3">
            <a:extLst>
              <a:ext uri="{FF2B5EF4-FFF2-40B4-BE49-F238E27FC236}">
                <a16:creationId xmlns:a16="http://schemas.microsoft.com/office/drawing/2014/main" id="{77D15098-BE7B-624E-B7B8-71FC973A087E}"/>
              </a:ext>
            </a:extLst>
          </p:cNvPr>
          <p:cNvSpPr>
            <a:spLocks noGrp="1"/>
          </p:cNvSpPr>
          <p:nvPr>
            <p:ph type="sldNum" sz="quarter" idx="12"/>
          </p:nvPr>
        </p:nvSpPr>
        <p:spPr/>
        <p:txBody>
          <a:bodyPr/>
          <a:lstStyle/>
          <a:p>
            <a:fld id="{14B373FC-FF3A-C64D-BE97-055D2267A4A7}" type="slidenum">
              <a:rPr lang="en-TW" smtClean="0"/>
              <a:t>9</a:t>
            </a:fld>
            <a:endParaRPr lang="en-TW"/>
          </a:p>
        </p:txBody>
      </p:sp>
    </p:spTree>
    <p:extLst>
      <p:ext uri="{BB962C8B-B14F-4D97-AF65-F5344CB8AC3E}">
        <p14:creationId xmlns:p14="http://schemas.microsoft.com/office/powerpoint/2010/main" val="3090550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7796</TotalTime>
  <Words>5701</Words>
  <Application>Microsoft Macintosh PowerPoint</Application>
  <PresentationFormat>全屏显示(4:3)</PresentationFormat>
  <Paragraphs>1095</Paragraphs>
  <Slides>81</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81</vt:i4>
      </vt:variant>
    </vt:vector>
  </HeadingPairs>
  <TitlesOfParts>
    <vt:vector size="89" baseType="lpstr">
      <vt:lpstr>American Typewriter</vt:lpstr>
      <vt:lpstr>Arial</vt:lpstr>
      <vt:lpstr>Calibri</vt:lpstr>
      <vt:lpstr>Calibri Light</vt:lpstr>
      <vt:lpstr>Cambria Math</vt:lpstr>
      <vt:lpstr>Helvetica</vt:lpstr>
      <vt:lpstr>Times</vt:lpstr>
      <vt:lpstr>Office Theme</vt:lpstr>
      <vt:lpstr>Topic 9 –  Recursion </vt:lpstr>
      <vt:lpstr>Recursive methods</vt:lpstr>
      <vt:lpstr>Recursive methods</vt:lpstr>
      <vt:lpstr>Recursion </vt:lpstr>
      <vt:lpstr>Iterative example</vt:lpstr>
      <vt:lpstr>Recursive example </vt:lpstr>
      <vt:lpstr>Base case </vt:lpstr>
      <vt:lpstr>Base case </vt:lpstr>
      <vt:lpstr>Recursive example </vt:lpstr>
      <vt:lpstr>Recursion </vt:lpstr>
      <vt:lpstr>Example</vt:lpstr>
      <vt:lpstr>Example</vt:lpstr>
      <vt:lpstr>Example</vt:lpstr>
      <vt:lpstr>Algorithm</vt:lpstr>
      <vt:lpstr>Example </vt:lpstr>
      <vt:lpstr>Fibonacci Series </vt:lpstr>
      <vt:lpstr>  The Efficiency of Recursion  </vt:lpstr>
      <vt:lpstr>Call tree for computing fib(6) </vt:lpstr>
      <vt:lpstr>The efficiency of recursion </vt:lpstr>
      <vt:lpstr>Dynamic programming </vt:lpstr>
      <vt:lpstr>Dynamic programming </vt:lpstr>
      <vt:lpstr>Dynamic programming </vt:lpstr>
      <vt:lpstr>Dynamic programming </vt:lpstr>
      <vt:lpstr>Remember Binary Search? </vt:lpstr>
      <vt:lpstr>Recursive Binary Search </vt:lpstr>
      <vt:lpstr>Recursive Binary Search </vt:lpstr>
      <vt:lpstr>Recursive Binary Search Method </vt:lpstr>
      <vt:lpstr>Divide and Conquer </vt:lpstr>
      <vt:lpstr>Towers of Hanoi </vt:lpstr>
      <vt:lpstr>Towers of Hanoi </vt:lpstr>
      <vt:lpstr>Solution </vt:lpstr>
      <vt:lpstr>Legend </vt:lpstr>
      <vt:lpstr>Recursive Algorithm </vt:lpstr>
      <vt:lpstr>Recursive Algorithm </vt:lpstr>
      <vt:lpstr>Java Implementation </vt:lpstr>
      <vt:lpstr>Output </vt:lpstr>
      <vt:lpstr>Palindromes </vt:lpstr>
      <vt:lpstr>Think Recursively </vt:lpstr>
      <vt:lpstr>Palindromes </vt:lpstr>
      <vt:lpstr>Palindromes </vt:lpstr>
      <vt:lpstr>Raising to a power </vt:lpstr>
      <vt:lpstr>Raising to a power</vt:lpstr>
      <vt:lpstr>Mergesort </vt:lpstr>
      <vt:lpstr>Merge Sort Example </vt:lpstr>
      <vt:lpstr>Merge Sort Example </vt:lpstr>
      <vt:lpstr>How to Merge </vt:lpstr>
      <vt:lpstr>Merge Example</vt:lpstr>
      <vt:lpstr>Merge Example</vt:lpstr>
      <vt:lpstr>Merge Example</vt:lpstr>
      <vt:lpstr>Analysis of Merge Example</vt:lpstr>
      <vt:lpstr>Java Implementation </vt:lpstr>
      <vt:lpstr>Java Implementation </vt:lpstr>
      <vt:lpstr>Merge </vt:lpstr>
      <vt:lpstr>recMergeSort method </vt:lpstr>
      <vt:lpstr>MergeSort</vt:lpstr>
      <vt:lpstr>Execution Example</vt:lpstr>
      <vt:lpstr>Execution Example</vt:lpstr>
      <vt:lpstr>Execution Example</vt:lpstr>
      <vt:lpstr>Execution Example</vt:lpstr>
      <vt:lpstr>Execution Example</vt:lpstr>
      <vt:lpstr>Execution Example</vt:lpstr>
      <vt:lpstr>Execution Example</vt:lpstr>
      <vt:lpstr>Execution Example</vt:lpstr>
      <vt:lpstr>Execution Example</vt:lpstr>
      <vt:lpstr>Execution Example</vt:lpstr>
      <vt:lpstr>Java Implementation </vt:lpstr>
      <vt:lpstr>MergeSort Alternative Version (2 in 1) </vt:lpstr>
      <vt:lpstr>MergeSort Alternative Version (2 in 1) </vt:lpstr>
      <vt:lpstr>Analyzing the Merge Sort Algorithm </vt:lpstr>
      <vt:lpstr>Copies and Comparisons </vt:lpstr>
      <vt:lpstr>Analyzing the Merge Sort Algorithm </vt:lpstr>
      <vt:lpstr>Number of Comparisons </vt:lpstr>
      <vt:lpstr>Worst-Case Scenario: n-1  </vt:lpstr>
      <vt:lpstr>Best-Case Scenario: n/2  </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通信原理</dc:title>
  <dc:creator>Microsoft Office User</dc:creator>
  <cp:lastModifiedBy>HANLIN CAI</cp:lastModifiedBy>
  <cp:revision>169</cp:revision>
  <dcterms:created xsi:type="dcterms:W3CDTF">2020-05-06T05:09:07Z</dcterms:created>
  <dcterms:modified xsi:type="dcterms:W3CDTF">2022-01-05T13:02:05Z</dcterms:modified>
</cp:coreProperties>
</file>